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8" r:id="rId11"/>
    <p:sldId id="265" r:id="rId12"/>
    <p:sldId id="266"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83" autoAdjust="0"/>
    <p:restoredTop sz="94660"/>
  </p:normalViewPr>
  <p:slideViewPr>
    <p:cSldViewPr snapToGrid="0">
      <p:cViewPr>
        <p:scale>
          <a:sx n="75" d="100"/>
          <a:sy n="75" d="100"/>
        </p:scale>
        <p:origin x="201" y="2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aziq%20Zaaran\Desktop\Data%20Analysis%20Project%20File%20&amp;%20Dashboard\Excel%20Project\hospital_data_sampl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aziq%20Zaaran\Desktop\Data%20Analysis%20Project%20File%20&amp;%20Dashboard\Excel%20Project\hospital_data_sampl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aziq%20Zaaran\Desktop\Data%20Analysis%20Project%20File%20&amp;%20Dashboard\Excel%20Project\hospital_data_sampl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aziq%20Zaaran\Desktop\Data%20Analysis%20Project%20File%20&amp;%20Dashboard\Excel%20Project\hospital_data_sample.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[hospital_data_sample.xlsx]Dashboard!PivotTable2</c:name>
    <c:fmtId val="9"/>
  </c:pivotSource>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dirty="0"/>
              <a:t>Count of Patient by Financial and Wait Times</a:t>
            </a:r>
          </a:p>
        </c:rich>
      </c:tx>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63500" sx="102000" sy="102000" algn="ctr" rotWithShape="0">
              <a:prstClr val="black">
                <a:alpha val="20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showDataLabelsRange val="1"/>
            </c:ext>
          </c:extLst>
        </c:dLbl>
      </c:pivotFmt>
      <c:pivotFmt>
        <c:idx val="1"/>
        <c:spPr>
          <a:solidFill>
            <a:schemeClr val="accent1"/>
          </a:solidFill>
          <a:ln>
            <a:noFill/>
          </a:ln>
          <a:effectLst>
            <a:outerShdw blurRad="63500" sx="102000" sy="102000" algn="ctr" rotWithShape="0">
              <a:prstClr val="black">
                <a:alpha val="20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outerShdw blurRad="63500" sx="102000" sy="102000" algn="ctr" rotWithShape="0">
              <a:prstClr val="black">
                <a:alpha val="20000"/>
              </a:prstClr>
            </a:outerShdw>
          </a:effectLst>
        </c:spPr>
        <c:dLbl>
          <c:idx val="0"/>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97AF7FF5-F0DE-4BD7-A16C-5B9015B658E6}" type="CELLRANGE">
                  <a:rPr lang="en-US"/>
                  <a:pPr>
                    <a:defRPr sz="1000" b="1" i="0" u="none" strike="noStrike" kern="1200" spc="0" baseline="0">
                      <a:solidFill>
                        <a:schemeClr val="accent1"/>
                      </a:solidFill>
                      <a:latin typeface="+mn-lt"/>
                      <a:ea typeface="+mn-ea"/>
                      <a:cs typeface="+mn-cs"/>
                    </a:defRPr>
                  </a:pPr>
                  <a:t>[CELLRANGE]</a:t>
                </a:fld>
                <a:r>
                  <a:rPr lang="en-US" baseline="0"/>
                  <a:t>, </a:t>
                </a:r>
                <a:fld id="{6D9B7A95-3D84-466F-9739-FD60C75EE236}" type="CATEGORYNAME">
                  <a:rPr lang="en-US" baseline="0"/>
                  <a:pPr>
                    <a:defRPr sz="1000" b="1" i="0" u="none" strike="noStrike" kern="1200" spc="0" baseline="0">
                      <a:solidFill>
                        <a:schemeClr val="accent1"/>
                      </a:solidFill>
                      <a:latin typeface="+mn-lt"/>
                      <a:ea typeface="+mn-ea"/>
                      <a:cs typeface="+mn-cs"/>
                    </a:defRPr>
                  </a:pPr>
                  <a:t>[CATEGORY NAME]</a:t>
                </a:fld>
                <a:r>
                  <a:rPr lang="en-US" baseline="0"/>
                  <a:t>, </a:t>
                </a:r>
                <a:fld id="{77ECF5DB-B156-4F82-83BF-72A2C9860D06}" type="VALUE">
                  <a:rPr lang="en-US" baseline="0"/>
                  <a:pPr>
                    <a:defRPr sz="1000" b="1" i="0" u="none" strike="noStrike" kern="1200" spc="0" baseline="0">
                      <a:solidFill>
                        <a:schemeClr val="accent1"/>
                      </a:solidFill>
                      <a:latin typeface="+mn-lt"/>
                      <a:ea typeface="+mn-ea"/>
                      <a:cs typeface="+mn-cs"/>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dlblFieldTable/>
              <c15:showDataLabelsRange val="1"/>
            </c:ext>
          </c:extLst>
        </c:dLbl>
      </c:pivotFmt>
      <c:pivotFmt>
        <c:idx val="3"/>
        <c:spPr>
          <a:solidFill>
            <a:schemeClr val="accent2"/>
          </a:solidFill>
          <a:ln>
            <a:noFill/>
          </a:ln>
          <a:effectLst>
            <a:outerShdw blurRad="63500" sx="102000" sy="102000" algn="ctr" rotWithShape="0">
              <a:prstClr val="black">
                <a:alpha val="20000"/>
              </a:prstClr>
            </a:outerShdw>
          </a:effectLst>
        </c:spPr>
        <c:dLbl>
          <c:idx val="0"/>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D9DE52A7-703D-4967-AD59-7273FEFE7653}" type="CELLRANGE">
                  <a:rPr lang="en-US"/>
                  <a:pPr>
                    <a:defRPr sz="1000" b="1" i="0" u="none" strike="noStrike" kern="1200" spc="0" baseline="0">
                      <a:solidFill>
                        <a:schemeClr val="accent1"/>
                      </a:solidFill>
                      <a:latin typeface="+mn-lt"/>
                      <a:ea typeface="+mn-ea"/>
                      <a:cs typeface="+mn-cs"/>
                    </a:defRPr>
                  </a:pPr>
                  <a:t>[CELLRANGE]</a:t>
                </a:fld>
                <a:r>
                  <a:rPr lang="en-US" baseline="0"/>
                  <a:t>, </a:t>
                </a:r>
                <a:fld id="{4D480E62-38BB-475A-8402-76F3B86E68BE}" type="CATEGORYNAME">
                  <a:rPr lang="en-US" baseline="0"/>
                  <a:pPr>
                    <a:defRPr sz="1000" b="1" i="0" u="none" strike="noStrike" kern="1200" spc="0" baseline="0">
                      <a:solidFill>
                        <a:schemeClr val="accent1"/>
                      </a:solidFill>
                      <a:latin typeface="+mn-lt"/>
                      <a:ea typeface="+mn-ea"/>
                      <a:cs typeface="+mn-cs"/>
                    </a:defRPr>
                  </a:pPr>
                  <a:t>[CATEGORY NAME]</a:t>
                </a:fld>
                <a:r>
                  <a:rPr lang="en-US" baseline="0"/>
                  <a:t>, </a:t>
                </a:r>
                <a:fld id="{E63D9589-841F-417E-B104-62236D8C5261}" type="VALUE">
                  <a:rPr lang="en-US" baseline="0"/>
                  <a:pPr>
                    <a:defRPr sz="1000" b="1" i="0" u="none" strike="noStrike" kern="1200" spc="0" baseline="0">
                      <a:solidFill>
                        <a:schemeClr val="accent1"/>
                      </a:solidFill>
                      <a:latin typeface="+mn-lt"/>
                      <a:ea typeface="+mn-ea"/>
                      <a:cs typeface="+mn-cs"/>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dlblFieldTable/>
              <c15:xForSave val="1"/>
              <c15:showDataLabelsRange val="1"/>
            </c:ext>
          </c:extLst>
        </c:dLbl>
      </c:pivotFmt>
      <c:pivotFmt>
        <c:idx val="4"/>
        <c:spPr>
          <a:solidFill>
            <a:schemeClr val="accent3"/>
          </a:solidFill>
          <a:ln>
            <a:noFill/>
          </a:ln>
          <a:effectLst>
            <a:outerShdw blurRad="63500" sx="102000" sy="102000" algn="ctr" rotWithShape="0">
              <a:prstClr val="black">
                <a:alpha val="20000"/>
              </a:prstClr>
            </a:outerShdw>
          </a:effectLst>
        </c:spPr>
        <c:dLbl>
          <c:idx val="0"/>
          <c:layout>
            <c:manualLayout>
              <c:x val="0.26420996293833887"/>
              <c:y val="-1.4088854215215208E-16"/>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9B56C55C-7980-45BC-AADE-DDD72A541754}" type="CELLRANGE">
                  <a:rPr lang="en-US"/>
                  <a:pPr>
                    <a:defRPr sz="1000" b="1" i="0" u="none" strike="noStrike" kern="1200" spc="0" baseline="0">
                      <a:solidFill>
                        <a:schemeClr val="accent1"/>
                      </a:solidFill>
                      <a:latin typeface="+mn-lt"/>
                      <a:ea typeface="+mn-ea"/>
                      <a:cs typeface="+mn-cs"/>
                    </a:defRPr>
                  </a:pPr>
                  <a:t>[CELLRANGE]</a:t>
                </a:fld>
                <a:r>
                  <a:rPr lang="en-US" baseline="0"/>
                  <a:t>, </a:t>
                </a:r>
                <a:fld id="{CD81DA65-7231-47FC-8DEC-00CD9FDB9681}" type="CATEGORYNAME">
                  <a:rPr lang="en-US" baseline="0"/>
                  <a:pPr>
                    <a:defRPr sz="1000" b="1" i="0" u="none" strike="noStrike" kern="1200" spc="0" baseline="0">
                      <a:solidFill>
                        <a:schemeClr val="accent1"/>
                      </a:solidFill>
                      <a:latin typeface="+mn-lt"/>
                      <a:ea typeface="+mn-ea"/>
                      <a:cs typeface="+mn-cs"/>
                    </a:defRPr>
                  </a:pPr>
                  <a:t>[CATEGORY NAME]</a:t>
                </a:fld>
                <a:r>
                  <a:rPr lang="en-US" baseline="0"/>
                  <a:t>, </a:t>
                </a:r>
                <a:fld id="{905B853C-97EF-4489-9F14-38F61EC305A5}" type="VALUE">
                  <a:rPr lang="en-US" baseline="0"/>
                  <a:pPr>
                    <a:defRPr sz="1000" b="1" i="0" u="none" strike="noStrike" kern="1200" spc="0" baseline="0">
                      <a:solidFill>
                        <a:schemeClr val="accent1"/>
                      </a:solidFill>
                      <a:latin typeface="+mn-lt"/>
                      <a:ea typeface="+mn-ea"/>
                      <a:cs typeface="+mn-cs"/>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1"/>
            </c:ext>
          </c:extLst>
        </c:dLbl>
      </c:pivotFmt>
      <c:pivotFmt>
        <c:idx val="5"/>
        <c:spPr>
          <a:solidFill>
            <a:schemeClr val="accent4"/>
          </a:solidFill>
          <a:ln>
            <a:noFill/>
          </a:ln>
          <a:effectLst>
            <a:outerShdw blurRad="63500" sx="102000" sy="102000" algn="ctr" rotWithShape="0">
              <a:prstClr val="black">
                <a:alpha val="20000"/>
              </a:prstClr>
            </a:outerShdw>
          </a:effectLst>
        </c:spPr>
        <c:dLbl>
          <c:idx val="0"/>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8494323A-CD02-4F77-83A5-790E3DB6D71C}" type="CELLRANGE">
                  <a:rPr lang="en-US"/>
                  <a:pPr>
                    <a:defRPr sz="1000" b="1" i="0" u="none" strike="noStrike" kern="1200" spc="0" baseline="0">
                      <a:solidFill>
                        <a:schemeClr val="accent1"/>
                      </a:solidFill>
                      <a:latin typeface="+mn-lt"/>
                      <a:ea typeface="+mn-ea"/>
                      <a:cs typeface="+mn-cs"/>
                    </a:defRPr>
                  </a:pPr>
                  <a:t>[CELLRANGE]</a:t>
                </a:fld>
                <a:r>
                  <a:rPr lang="en-US" baseline="0"/>
                  <a:t>, </a:t>
                </a:r>
                <a:fld id="{482A34EF-25FE-4D83-B591-4C5CEB020E20}" type="CATEGORYNAME">
                  <a:rPr lang="en-US" baseline="0"/>
                  <a:pPr>
                    <a:defRPr sz="1000" b="1" i="0" u="none" strike="noStrike" kern="1200" spc="0" baseline="0">
                      <a:solidFill>
                        <a:schemeClr val="accent1"/>
                      </a:solidFill>
                      <a:latin typeface="+mn-lt"/>
                      <a:ea typeface="+mn-ea"/>
                      <a:cs typeface="+mn-cs"/>
                    </a:defRPr>
                  </a:pPr>
                  <a:t>[CATEGORY NAME]</a:t>
                </a:fld>
                <a:r>
                  <a:rPr lang="en-US" baseline="0"/>
                  <a:t>, </a:t>
                </a:r>
                <a:fld id="{CBC22FB7-BE6F-4A52-B738-51A83C3B185A}" type="VALUE">
                  <a:rPr lang="en-US" baseline="0"/>
                  <a:pPr>
                    <a:defRPr sz="1000" b="1" i="0" u="none" strike="noStrike" kern="1200" spc="0" baseline="0">
                      <a:solidFill>
                        <a:schemeClr val="accent1"/>
                      </a:solidFill>
                      <a:latin typeface="+mn-lt"/>
                      <a:ea typeface="+mn-ea"/>
                      <a:cs typeface="+mn-cs"/>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dlblFieldTable/>
              <c15:xForSave val="1"/>
              <c15:showDataLabelsRange val="1"/>
            </c:ext>
          </c:extLst>
        </c:dLbl>
      </c:pivotFmt>
      <c:pivotFmt>
        <c:idx val="6"/>
        <c:spPr>
          <a:solidFill>
            <a:schemeClr val="accent5"/>
          </a:solidFill>
          <a:ln>
            <a:noFill/>
          </a:ln>
          <a:effectLst>
            <a:outerShdw blurRad="63500" sx="102000" sy="102000" algn="ctr" rotWithShape="0">
              <a:prstClr val="black">
                <a:alpha val="20000"/>
              </a:prstClr>
            </a:outerShdw>
          </a:effectLst>
        </c:spPr>
        <c:dLbl>
          <c:idx val="0"/>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5707C907-A47A-43EB-9CE4-629A5DDDABEC}" type="CELLRANGE">
                  <a:rPr lang="en-US"/>
                  <a:pPr>
                    <a:defRPr sz="1000" b="1" i="0" u="none" strike="noStrike" kern="1200" spc="0" baseline="0">
                      <a:solidFill>
                        <a:schemeClr val="accent1"/>
                      </a:solidFill>
                      <a:latin typeface="+mn-lt"/>
                      <a:ea typeface="+mn-ea"/>
                      <a:cs typeface="+mn-cs"/>
                    </a:defRPr>
                  </a:pPr>
                  <a:t>[CELLRANGE]</a:t>
                </a:fld>
                <a:r>
                  <a:rPr lang="en-US" baseline="0"/>
                  <a:t>, </a:t>
                </a:r>
                <a:fld id="{3D3BE27E-5160-4700-A912-A4355B3460C3}" type="CATEGORYNAME">
                  <a:rPr lang="en-US" baseline="0"/>
                  <a:pPr>
                    <a:defRPr sz="1000" b="1" i="0" u="none" strike="noStrike" kern="1200" spc="0" baseline="0">
                      <a:solidFill>
                        <a:schemeClr val="accent1"/>
                      </a:solidFill>
                      <a:latin typeface="+mn-lt"/>
                      <a:ea typeface="+mn-ea"/>
                      <a:cs typeface="+mn-cs"/>
                    </a:defRPr>
                  </a:pPr>
                  <a:t>[CATEGORY NAME]</a:t>
                </a:fld>
                <a:r>
                  <a:rPr lang="en-US" baseline="0"/>
                  <a:t>, </a:t>
                </a:r>
                <a:fld id="{8EAAD190-FE8E-4956-AFCF-6EB6A727DF6A}" type="VALUE">
                  <a:rPr lang="en-US" baseline="0"/>
                  <a:pPr>
                    <a:defRPr sz="1000" b="1" i="0" u="none" strike="noStrike" kern="1200" spc="0" baseline="0">
                      <a:solidFill>
                        <a:schemeClr val="accent1"/>
                      </a:solidFill>
                      <a:latin typeface="+mn-lt"/>
                      <a:ea typeface="+mn-ea"/>
                      <a:cs typeface="+mn-cs"/>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dlblFieldTable/>
              <c15:xForSave val="1"/>
              <c15:showDataLabelsRange val="1"/>
            </c:ext>
          </c:extLst>
        </c:dLbl>
      </c:pivotFmt>
      <c:pivotFmt>
        <c:idx val="7"/>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8"/>
        <c:spPr>
          <a:solidFill>
            <a:schemeClr val="accent2"/>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9"/>
        <c:spPr>
          <a:solidFill>
            <a:schemeClr val="accent3"/>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0"/>
        <c:spPr>
          <a:solidFill>
            <a:schemeClr val="accent4"/>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1"/>
        <c:spPr>
          <a:solidFill>
            <a:schemeClr val="accent5"/>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showDataLabelsRange val="1"/>
            </c:ext>
          </c:extLst>
        </c:dLbl>
      </c:pivotFmt>
      <c:pivotFmt>
        <c:idx val="13"/>
        <c:spPr>
          <a:solidFill>
            <a:schemeClr val="accent1"/>
          </a:solidFill>
          <a:ln>
            <a:noFill/>
          </a:ln>
          <a:effectLst>
            <a:outerShdw blurRad="63500" sx="102000" sy="102000" algn="ctr" rotWithShape="0">
              <a:prstClr val="black">
                <a:alpha val="20000"/>
              </a:prstClr>
            </a:outerShdw>
          </a:effectLst>
        </c:spPr>
        <c:dLbl>
          <c:idx val="0"/>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E2EDEA12-76E3-43A9-AC05-B3D63FC3A726}" type="CELLRANGE">
                  <a:rPr lang="en-US" baseline="0"/>
                  <a:pPr>
                    <a:defRPr sz="1000" b="1" i="0" u="none" strike="noStrike" kern="1200" spc="0" baseline="0">
                      <a:solidFill>
                        <a:schemeClr val="accent1"/>
                      </a:solidFill>
                      <a:latin typeface="+mn-lt"/>
                      <a:ea typeface="+mn-ea"/>
                      <a:cs typeface="+mn-cs"/>
                    </a:defRPr>
                  </a:pPr>
                  <a:t>[CELLRANGE]</a:t>
                </a:fld>
                <a:r>
                  <a:rPr lang="en-US" baseline="0"/>
                  <a:t>, </a:t>
                </a:r>
                <a:fld id="{6F2FD257-A39C-43A1-8505-C3B7906B135C}" type="CATEGORYNAME">
                  <a:rPr lang="en-US" baseline="0"/>
                  <a:pPr>
                    <a:defRPr sz="1000" b="1" i="0" u="none" strike="noStrike" kern="1200" spc="0" baseline="0">
                      <a:solidFill>
                        <a:schemeClr val="accent1"/>
                      </a:solidFill>
                      <a:latin typeface="+mn-lt"/>
                      <a:ea typeface="+mn-ea"/>
                      <a:cs typeface="+mn-cs"/>
                    </a:defRPr>
                  </a:pPr>
                  <a:t>[CATEGORY NAME]</a:t>
                </a:fld>
                <a:r>
                  <a:rPr lang="en-US" baseline="0"/>
                  <a:t>, </a:t>
                </a:r>
                <a:fld id="{33156807-E261-4786-964E-33675EB748A9}" type="VALUE">
                  <a:rPr lang="en-US" baseline="0"/>
                  <a:pPr>
                    <a:defRPr sz="1000" b="1" i="0" u="none" strike="noStrike" kern="1200" spc="0" baseline="0">
                      <a:solidFill>
                        <a:schemeClr val="accent1"/>
                      </a:solidFill>
                      <a:latin typeface="+mn-lt"/>
                      <a:ea typeface="+mn-ea"/>
                      <a:cs typeface="+mn-cs"/>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dlblFieldTable/>
              <c15:showDataLabelsRange val="1"/>
            </c:ext>
          </c:extLst>
        </c:dLbl>
      </c:pivotFmt>
      <c:pivotFmt>
        <c:idx val="14"/>
        <c:spPr>
          <a:solidFill>
            <a:schemeClr val="accent1"/>
          </a:solidFill>
          <a:ln>
            <a:noFill/>
          </a:ln>
          <a:effectLst>
            <a:outerShdw blurRad="63500" sx="102000" sy="102000" algn="ctr" rotWithShape="0">
              <a:prstClr val="black">
                <a:alpha val="20000"/>
              </a:prstClr>
            </a:outerShdw>
          </a:effectLst>
        </c:spPr>
        <c:dLbl>
          <c:idx val="0"/>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F546A62C-D9DE-4696-B6B4-F5FF4501076F}" type="CELLRANGE">
                  <a:rPr lang="en-MY"/>
                  <a:pPr>
                    <a:defRPr sz="1000" b="1" i="0" u="none" strike="noStrike" kern="1200" spc="0" baseline="0">
                      <a:solidFill>
                        <a:schemeClr val="accent1"/>
                      </a:solidFill>
                      <a:latin typeface="+mn-lt"/>
                      <a:ea typeface="+mn-ea"/>
                      <a:cs typeface="+mn-cs"/>
                    </a:defRPr>
                  </a:pPr>
                  <a:t>[CELLRANGE]</a:t>
                </a:fld>
                <a:r>
                  <a:rPr lang="en-MY" baseline="0"/>
                  <a:t>, </a:t>
                </a:r>
                <a:fld id="{EB3E73E8-9898-4DA8-8304-D918FAE792AF}" type="CATEGORYNAME">
                  <a:rPr lang="en-MY" baseline="0"/>
                  <a:pPr>
                    <a:defRPr sz="1000" b="1" i="0" u="none" strike="noStrike" kern="1200" spc="0" baseline="0">
                      <a:solidFill>
                        <a:schemeClr val="accent1"/>
                      </a:solidFill>
                      <a:latin typeface="+mn-lt"/>
                      <a:ea typeface="+mn-ea"/>
                      <a:cs typeface="+mn-cs"/>
                    </a:defRPr>
                  </a:pPr>
                  <a:t>[CATEGORY NAME]</a:t>
                </a:fld>
                <a:r>
                  <a:rPr lang="en-MY" baseline="0"/>
                  <a:t>, </a:t>
                </a:r>
                <a:fld id="{C8EC6CC6-1A79-4A59-A7D1-DDE22C16FEB8}" type="VALUE">
                  <a:rPr lang="en-MY" baseline="0"/>
                  <a:pPr>
                    <a:defRPr sz="1000" b="1" i="0" u="none" strike="noStrike" kern="1200" spc="0" baseline="0">
                      <a:solidFill>
                        <a:schemeClr val="accent1"/>
                      </a:solidFill>
                      <a:latin typeface="+mn-lt"/>
                      <a:ea typeface="+mn-ea"/>
                      <a:cs typeface="+mn-cs"/>
                    </a:defRPr>
                  </a:pPr>
                  <a:t>[VALUE]</a:t>
                </a:fld>
                <a:endParaRPr lang="en-MY"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dlblFieldTable/>
              <c15:xForSave val="1"/>
              <c15:showDataLabelsRange val="1"/>
            </c:ext>
          </c:extLst>
        </c:dLbl>
      </c:pivotFmt>
      <c:pivotFmt>
        <c:idx val="15"/>
        <c:spPr>
          <a:solidFill>
            <a:schemeClr val="accent1"/>
          </a:solidFill>
          <a:ln>
            <a:noFill/>
          </a:ln>
          <a:effectLst>
            <a:outerShdw blurRad="63500" sx="102000" sy="102000" algn="ctr" rotWithShape="0">
              <a:prstClr val="black">
                <a:alpha val="20000"/>
              </a:prstClr>
            </a:outerShdw>
          </a:effectLst>
        </c:spPr>
        <c:dLbl>
          <c:idx val="0"/>
          <c:layout>
            <c:manualLayout>
              <c:x val="0.26420996293833887"/>
              <c:y val="-1.4088854215215208E-16"/>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8776EAEF-BE3A-450A-8E7C-6397D0477752}" type="CELLRANGE">
                  <a:rPr lang="en-US" baseline="0"/>
                  <a:pPr>
                    <a:defRPr sz="1000" b="1" i="0" u="none" strike="noStrike" kern="1200" spc="0" baseline="0">
                      <a:solidFill>
                        <a:schemeClr val="accent1"/>
                      </a:solidFill>
                      <a:latin typeface="+mn-lt"/>
                      <a:ea typeface="+mn-ea"/>
                      <a:cs typeface="+mn-cs"/>
                    </a:defRPr>
                  </a:pPr>
                  <a:t>[CELLRANGE]</a:t>
                </a:fld>
                <a:r>
                  <a:rPr lang="en-US" baseline="0"/>
                  <a:t>, </a:t>
                </a:r>
                <a:fld id="{C8BA0530-EAFB-4A65-B321-073845C9929E}" type="CATEGORYNAME">
                  <a:rPr lang="en-US" baseline="0"/>
                  <a:pPr>
                    <a:defRPr sz="1000" b="1" i="0" u="none" strike="noStrike" kern="1200" spc="0" baseline="0">
                      <a:solidFill>
                        <a:schemeClr val="accent1"/>
                      </a:solidFill>
                      <a:latin typeface="+mn-lt"/>
                      <a:ea typeface="+mn-ea"/>
                      <a:cs typeface="+mn-cs"/>
                    </a:defRPr>
                  </a:pPr>
                  <a:t>[CATEGORY NAME]</a:t>
                </a:fld>
                <a:r>
                  <a:rPr lang="en-US" baseline="0"/>
                  <a:t>, </a:t>
                </a:r>
                <a:fld id="{D86F4598-4217-4E9C-9E9D-8A50D779AC01}" type="VALUE">
                  <a:rPr lang="en-US" baseline="0"/>
                  <a:pPr>
                    <a:defRPr sz="1000" b="1" i="0" u="none" strike="noStrike" kern="1200" spc="0" baseline="0">
                      <a:solidFill>
                        <a:schemeClr val="accent1"/>
                      </a:solidFill>
                      <a:latin typeface="+mn-lt"/>
                      <a:ea typeface="+mn-ea"/>
                      <a:cs typeface="+mn-cs"/>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1"/>
            </c:ext>
          </c:extLst>
        </c:dLbl>
      </c:pivotFmt>
      <c:pivotFmt>
        <c:idx val="16"/>
        <c:spPr>
          <a:solidFill>
            <a:schemeClr val="accent1"/>
          </a:solidFill>
          <a:ln>
            <a:noFill/>
          </a:ln>
          <a:effectLst>
            <a:outerShdw blurRad="63500" sx="102000" sy="102000" algn="ctr" rotWithShape="0">
              <a:prstClr val="black">
                <a:alpha val="20000"/>
              </a:prstClr>
            </a:outerShdw>
          </a:effectLst>
        </c:spPr>
        <c:dLbl>
          <c:idx val="0"/>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92632F20-C2D0-4101-947B-84F8ECC5E8F9}" type="CELLRANGE">
                  <a:rPr lang="en-MY"/>
                  <a:pPr>
                    <a:defRPr sz="1000" b="1" i="0" u="none" strike="noStrike" kern="1200" spc="0" baseline="0">
                      <a:solidFill>
                        <a:schemeClr val="accent1"/>
                      </a:solidFill>
                      <a:latin typeface="+mn-lt"/>
                      <a:ea typeface="+mn-ea"/>
                      <a:cs typeface="+mn-cs"/>
                    </a:defRPr>
                  </a:pPr>
                  <a:t>[CELLRANGE]</a:t>
                </a:fld>
                <a:r>
                  <a:rPr lang="en-MY" baseline="0"/>
                  <a:t>, </a:t>
                </a:r>
                <a:fld id="{53B11979-315A-4953-A768-D93CC46606D0}" type="CATEGORYNAME">
                  <a:rPr lang="en-MY" baseline="0"/>
                  <a:pPr>
                    <a:defRPr sz="1000" b="1" i="0" u="none" strike="noStrike" kern="1200" spc="0" baseline="0">
                      <a:solidFill>
                        <a:schemeClr val="accent1"/>
                      </a:solidFill>
                      <a:latin typeface="+mn-lt"/>
                      <a:ea typeface="+mn-ea"/>
                      <a:cs typeface="+mn-cs"/>
                    </a:defRPr>
                  </a:pPr>
                  <a:t>[CATEGORY NAME]</a:t>
                </a:fld>
                <a:r>
                  <a:rPr lang="en-MY" baseline="0"/>
                  <a:t>, </a:t>
                </a:r>
                <a:fld id="{BD5EEF2A-E479-4C72-BBE4-D93CF21973EE}" type="VALUE">
                  <a:rPr lang="en-MY" baseline="0"/>
                  <a:pPr>
                    <a:defRPr sz="1000" b="1" i="0" u="none" strike="noStrike" kern="1200" spc="0" baseline="0">
                      <a:solidFill>
                        <a:schemeClr val="accent1"/>
                      </a:solidFill>
                      <a:latin typeface="+mn-lt"/>
                      <a:ea typeface="+mn-ea"/>
                      <a:cs typeface="+mn-cs"/>
                    </a:defRPr>
                  </a:pPr>
                  <a:t>[VALUE]</a:t>
                </a:fld>
                <a:endParaRPr lang="en-MY"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dlblFieldTable/>
              <c15:xForSave val="1"/>
              <c15:showDataLabelsRange val="1"/>
            </c:ext>
          </c:extLst>
        </c:dLbl>
      </c:pivotFmt>
      <c:pivotFmt>
        <c:idx val="17"/>
        <c:spPr>
          <a:solidFill>
            <a:schemeClr val="accent1"/>
          </a:solidFill>
          <a:ln>
            <a:noFill/>
          </a:ln>
          <a:effectLst>
            <a:outerShdw blurRad="63500" sx="102000" sy="102000" algn="ctr" rotWithShape="0">
              <a:prstClr val="black">
                <a:alpha val="20000"/>
              </a:prstClr>
            </a:outerShdw>
          </a:effectLst>
        </c:spPr>
        <c:dLbl>
          <c:idx val="0"/>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DE0CA60C-88EF-4B3D-B2E0-7BB82BC98EB0}" type="CELLRANGE">
                  <a:rPr lang="en-MY"/>
                  <a:pPr>
                    <a:defRPr sz="1000" b="1" i="0" u="none" strike="noStrike" kern="1200" spc="0" baseline="0">
                      <a:solidFill>
                        <a:schemeClr val="accent1"/>
                      </a:solidFill>
                      <a:latin typeface="+mn-lt"/>
                      <a:ea typeface="+mn-ea"/>
                      <a:cs typeface="+mn-cs"/>
                    </a:defRPr>
                  </a:pPr>
                  <a:t>[CELLRANGE]</a:t>
                </a:fld>
                <a:r>
                  <a:rPr lang="en-MY" baseline="0"/>
                  <a:t>, </a:t>
                </a:r>
                <a:fld id="{AB5236A9-0D25-44BC-8687-44A15EF5C0D3}" type="CATEGORYNAME">
                  <a:rPr lang="en-MY" baseline="0"/>
                  <a:pPr>
                    <a:defRPr sz="1000" b="1" i="0" u="none" strike="noStrike" kern="1200" spc="0" baseline="0">
                      <a:solidFill>
                        <a:schemeClr val="accent1"/>
                      </a:solidFill>
                      <a:latin typeface="+mn-lt"/>
                      <a:ea typeface="+mn-ea"/>
                      <a:cs typeface="+mn-cs"/>
                    </a:defRPr>
                  </a:pPr>
                  <a:t>[CATEGORY NAME]</a:t>
                </a:fld>
                <a:r>
                  <a:rPr lang="en-MY" baseline="0"/>
                  <a:t>, </a:t>
                </a:r>
                <a:fld id="{F378D1A3-3AEF-45BB-A65D-01EE5D6ED254}" type="VALUE">
                  <a:rPr lang="en-MY" baseline="0"/>
                  <a:pPr>
                    <a:defRPr sz="1000" b="1" i="0" u="none" strike="noStrike" kern="1200" spc="0" baseline="0">
                      <a:solidFill>
                        <a:schemeClr val="accent1"/>
                      </a:solidFill>
                      <a:latin typeface="+mn-lt"/>
                      <a:ea typeface="+mn-ea"/>
                      <a:cs typeface="+mn-cs"/>
                    </a:defRPr>
                  </a:pPr>
                  <a:t>[VALUE]</a:t>
                </a:fld>
                <a:endParaRPr lang="en-MY"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dlblFieldTable/>
              <c15:xForSave val="1"/>
              <c15:showDataLabelsRange val="1"/>
            </c:ext>
          </c:extLst>
        </c:dLbl>
      </c:pivotFmt>
      <c:pivotFmt>
        <c:idx val="18"/>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20"/>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2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22"/>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23"/>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24"/>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showDataLabelsRange val="1"/>
            </c:ext>
          </c:extLst>
        </c:dLbl>
      </c:pivotFmt>
      <c:pivotFmt>
        <c:idx val="25"/>
        <c:spPr>
          <a:solidFill>
            <a:schemeClr val="accent1"/>
          </a:solidFill>
          <a:ln>
            <a:noFill/>
          </a:ln>
          <a:effectLst>
            <a:outerShdw blurRad="63500" sx="102000" sy="102000" algn="ctr" rotWithShape="0">
              <a:prstClr val="black">
                <a:alpha val="20000"/>
              </a:prstClr>
            </a:outerShdw>
          </a:effectLst>
        </c:spPr>
        <c:dLbl>
          <c:idx val="0"/>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FD2D08EE-1FC4-4CB7-B40A-42B17BCA2605}" type="CELLRANGE">
                  <a:rPr lang="en-US" baseline="0"/>
                  <a:pPr>
                    <a:defRPr sz="1000" b="1" i="0" u="none" strike="noStrike" kern="1200" spc="0" baseline="0">
                      <a:solidFill>
                        <a:schemeClr val="accent1"/>
                      </a:solidFill>
                      <a:latin typeface="+mn-lt"/>
                      <a:ea typeface="+mn-ea"/>
                      <a:cs typeface="+mn-cs"/>
                    </a:defRPr>
                  </a:pPr>
                  <a:t>[CELLRANGE]</a:t>
                </a:fld>
                <a:r>
                  <a:rPr lang="en-US" baseline="0"/>
                  <a:t>, </a:t>
                </a:r>
                <a:fld id="{B3D24783-8668-43E3-A5E1-4BC2CEA17804}" type="CATEGORYNAME">
                  <a:rPr lang="en-US" baseline="0"/>
                  <a:pPr>
                    <a:defRPr sz="1000" b="1" i="0" u="none" strike="noStrike" kern="1200" spc="0" baseline="0">
                      <a:solidFill>
                        <a:schemeClr val="accent1"/>
                      </a:solidFill>
                      <a:latin typeface="+mn-lt"/>
                      <a:ea typeface="+mn-ea"/>
                      <a:cs typeface="+mn-cs"/>
                    </a:defRPr>
                  </a:pPr>
                  <a:t>[CATEGORY NAME]</a:t>
                </a:fld>
                <a:r>
                  <a:rPr lang="en-US" baseline="0"/>
                  <a:t>, </a:t>
                </a:r>
                <a:fld id="{428684FD-FC2A-4701-B1AC-876F6EB236AC}" type="VALUE">
                  <a:rPr lang="en-US" baseline="0"/>
                  <a:pPr>
                    <a:defRPr sz="1000" b="1" i="0" u="none" strike="noStrike" kern="1200" spc="0" baseline="0">
                      <a:solidFill>
                        <a:schemeClr val="accent1"/>
                      </a:solidFill>
                      <a:latin typeface="+mn-lt"/>
                      <a:ea typeface="+mn-ea"/>
                      <a:cs typeface="+mn-cs"/>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dlblFieldTable/>
              <c15:showDataLabelsRange val="1"/>
            </c:ext>
          </c:extLst>
        </c:dLbl>
      </c:pivotFmt>
      <c:pivotFmt>
        <c:idx val="26"/>
        <c:spPr>
          <a:solidFill>
            <a:schemeClr val="accent1"/>
          </a:solidFill>
          <a:ln>
            <a:noFill/>
          </a:ln>
          <a:effectLst>
            <a:outerShdw blurRad="63500" sx="102000" sy="102000" algn="ctr" rotWithShape="0">
              <a:prstClr val="black">
                <a:alpha val="20000"/>
              </a:prstClr>
            </a:outerShdw>
          </a:effectLst>
        </c:spPr>
        <c:dLbl>
          <c:idx val="0"/>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3B725469-6D7E-4675-8329-4826D7C37DCB}" type="CELLRANGE">
                  <a:rPr lang="en-MY"/>
                  <a:pPr>
                    <a:defRPr sz="1000" b="1" i="0" u="none" strike="noStrike" kern="1200" spc="0" baseline="0">
                      <a:solidFill>
                        <a:schemeClr val="accent1"/>
                      </a:solidFill>
                      <a:latin typeface="+mn-lt"/>
                      <a:ea typeface="+mn-ea"/>
                      <a:cs typeface="+mn-cs"/>
                    </a:defRPr>
                  </a:pPr>
                  <a:t>[CELLRANGE]</a:t>
                </a:fld>
                <a:r>
                  <a:rPr lang="en-MY" baseline="0"/>
                  <a:t>, </a:t>
                </a:r>
                <a:fld id="{3E92DE86-48BF-471A-98A9-EDF9949506BF}" type="CATEGORYNAME">
                  <a:rPr lang="en-MY" baseline="0"/>
                  <a:pPr>
                    <a:defRPr sz="1000" b="1" i="0" u="none" strike="noStrike" kern="1200" spc="0" baseline="0">
                      <a:solidFill>
                        <a:schemeClr val="accent1"/>
                      </a:solidFill>
                      <a:latin typeface="+mn-lt"/>
                      <a:ea typeface="+mn-ea"/>
                      <a:cs typeface="+mn-cs"/>
                    </a:defRPr>
                  </a:pPr>
                  <a:t>[CATEGORY NAME]</a:t>
                </a:fld>
                <a:r>
                  <a:rPr lang="en-MY" baseline="0"/>
                  <a:t>, </a:t>
                </a:r>
                <a:fld id="{162A0494-CBA5-4A4C-98F4-567810E74942}" type="VALUE">
                  <a:rPr lang="en-MY" baseline="0"/>
                  <a:pPr>
                    <a:defRPr sz="1000" b="1" i="0" u="none" strike="noStrike" kern="1200" spc="0" baseline="0">
                      <a:solidFill>
                        <a:schemeClr val="accent1"/>
                      </a:solidFill>
                      <a:latin typeface="+mn-lt"/>
                      <a:ea typeface="+mn-ea"/>
                      <a:cs typeface="+mn-cs"/>
                    </a:defRPr>
                  </a:pPr>
                  <a:t>[VALUE]</a:t>
                </a:fld>
                <a:endParaRPr lang="en-MY"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dlblFieldTable/>
              <c15:xForSave val="1"/>
              <c15:showDataLabelsRange val="1"/>
            </c:ext>
          </c:extLst>
        </c:dLbl>
      </c:pivotFmt>
      <c:pivotFmt>
        <c:idx val="27"/>
        <c:spPr>
          <a:solidFill>
            <a:schemeClr val="accent1"/>
          </a:solidFill>
          <a:ln>
            <a:noFill/>
          </a:ln>
          <a:effectLst>
            <a:outerShdw blurRad="63500" sx="102000" sy="102000" algn="ctr" rotWithShape="0">
              <a:prstClr val="black">
                <a:alpha val="20000"/>
              </a:prstClr>
            </a:outerShdw>
          </a:effectLst>
        </c:spPr>
        <c:dLbl>
          <c:idx val="0"/>
          <c:layout>
            <c:manualLayout>
              <c:x val="0.26420996293833887"/>
              <c:y val="-1.4088854215215208E-16"/>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12D13D70-7A12-412E-A27B-877AFAD307E8}" type="CELLRANGE">
                  <a:rPr lang="en-US" baseline="0"/>
                  <a:pPr>
                    <a:defRPr sz="1000" b="1" i="0" u="none" strike="noStrike" kern="1200" spc="0" baseline="0">
                      <a:solidFill>
                        <a:schemeClr val="accent1"/>
                      </a:solidFill>
                      <a:latin typeface="+mn-lt"/>
                      <a:ea typeface="+mn-ea"/>
                      <a:cs typeface="+mn-cs"/>
                    </a:defRPr>
                  </a:pPr>
                  <a:t>[CELLRANGE]</a:t>
                </a:fld>
                <a:r>
                  <a:rPr lang="en-US" baseline="0"/>
                  <a:t>, </a:t>
                </a:r>
                <a:fld id="{8F5FB793-B98E-4CE5-9810-06EDF2329ABB}" type="CATEGORYNAME">
                  <a:rPr lang="en-US" baseline="0"/>
                  <a:pPr>
                    <a:defRPr sz="1000" b="1" i="0" u="none" strike="noStrike" kern="1200" spc="0" baseline="0">
                      <a:solidFill>
                        <a:schemeClr val="accent1"/>
                      </a:solidFill>
                      <a:latin typeface="+mn-lt"/>
                      <a:ea typeface="+mn-ea"/>
                      <a:cs typeface="+mn-cs"/>
                    </a:defRPr>
                  </a:pPr>
                  <a:t>[CATEGORY NAME]</a:t>
                </a:fld>
                <a:r>
                  <a:rPr lang="en-US" baseline="0"/>
                  <a:t>, </a:t>
                </a:r>
                <a:fld id="{0D8A2D09-F665-41E9-86F2-25224C61913D}" type="VALUE">
                  <a:rPr lang="en-US" baseline="0"/>
                  <a:pPr>
                    <a:defRPr sz="1000" b="1" i="0" u="none" strike="noStrike" kern="1200" spc="0" baseline="0">
                      <a:solidFill>
                        <a:schemeClr val="accent1"/>
                      </a:solidFill>
                      <a:latin typeface="+mn-lt"/>
                      <a:ea typeface="+mn-ea"/>
                      <a:cs typeface="+mn-cs"/>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1"/>
            </c:ext>
          </c:extLst>
        </c:dLbl>
      </c:pivotFmt>
      <c:pivotFmt>
        <c:idx val="28"/>
        <c:spPr>
          <a:solidFill>
            <a:schemeClr val="accent1"/>
          </a:solidFill>
          <a:ln>
            <a:noFill/>
          </a:ln>
          <a:effectLst>
            <a:outerShdw blurRad="63500" sx="102000" sy="102000" algn="ctr" rotWithShape="0">
              <a:prstClr val="black">
                <a:alpha val="20000"/>
              </a:prstClr>
            </a:outerShdw>
          </a:effectLst>
        </c:spPr>
        <c:dLbl>
          <c:idx val="0"/>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6AD12691-81DC-4C34-B441-48DBBD66B0FA}" type="CELLRANGE">
                  <a:rPr lang="en-MY"/>
                  <a:pPr>
                    <a:defRPr sz="1000" b="1" i="0" u="none" strike="noStrike" kern="1200" spc="0" baseline="0">
                      <a:solidFill>
                        <a:schemeClr val="accent1"/>
                      </a:solidFill>
                      <a:latin typeface="+mn-lt"/>
                      <a:ea typeface="+mn-ea"/>
                      <a:cs typeface="+mn-cs"/>
                    </a:defRPr>
                  </a:pPr>
                  <a:t>[CELLRANGE]</a:t>
                </a:fld>
                <a:r>
                  <a:rPr lang="en-MY" baseline="0"/>
                  <a:t>, </a:t>
                </a:r>
                <a:fld id="{983FEC47-5B5B-4613-BE6C-2FC1E70F3FF4}" type="CATEGORYNAME">
                  <a:rPr lang="en-MY" baseline="0"/>
                  <a:pPr>
                    <a:defRPr sz="1000" b="1" i="0" u="none" strike="noStrike" kern="1200" spc="0" baseline="0">
                      <a:solidFill>
                        <a:schemeClr val="accent1"/>
                      </a:solidFill>
                      <a:latin typeface="+mn-lt"/>
                      <a:ea typeface="+mn-ea"/>
                      <a:cs typeface="+mn-cs"/>
                    </a:defRPr>
                  </a:pPr>
                  <a:t>[CATEGORY NAME]</a:t>
                </a:fld>
                <a:r>
                  <a:rPr lang="en-MY" baseline="0"/>
                  <a:t>, </a:t>
                </a:r>
                <a:fld id="{0C448D14-5EBE-4002-80CE-311D49BFC1AB}" type="VALUE">
                  <a:rPr lang="en-MY" baseline="0"/>
                  <a:pPr>
                    <a:defRPr sz="1000" b="1" i="0" u="none" strike="noStrike" kern="1200" spc="0" baseline="0">
                      <a:solidFill>
                        <a:schemeClr val="accent1"/>
                      </a:solidFill>
                      <a:latin typeface="+mn-lt"/>
                      <a:ea typeface="+mn-ea"/>
                      <a:cs typeface="+mn-cs"/>
                    </a:defRPr>
                  </a:pPr>
                  <a:t>[VALUE]</a:t>
                </a:fld>
                <a:endParaRPr lang="en-MY"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dlblFieldTable/>
              <c15:xForSave val="1"/>
              <c15:showDataLabelsRange val="1"/>
            </c:ext>
          </c:extLst>
        </c:dLbl>
      </c:pivotFmt>
      <c:pivotFmt>
        <c:idx val="29"/>
        <c:spPr>
          <a:solidFill>
            <a:schemeClr val="accent1"/>
          </a:solidFill>
          <a:ln>
            <a:noFill/>
          </a:ln>
          <a:effectLst>
            <a:outerShdw blurRad="63500" sx="102000" sy="102000" algn="ctr" rotWithShape="0">
              <a:prstClr val="black">
                <a:alpha val="20000"/>
              </a:prstClr>
            </a:outerShdw>
          </a:effectLst>
        </c:spPr>
        <c:dLbl>
          <c:idx val="0"/>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8B964E1B-A5DE-4BB1-A788-8D150E821CDC}" type="CELLRANGE">
                  <a:rPr lang="en-MY"/>
                  <a:pPr>
                    <a:defRPr sz="1000" b="1" i="0" u="none" strike="noStrike" kern="1200" spc="0" baseline="0">
                      <a:solidFill>
                        <a:schemeClr val="accent1"/>
                      </a:solidFill>
                      <a:latin typeface="+mn-lt"/>
                      <a:ea typeface="+mn-ea"/>
                      <a:cs typeface="+mn-cs"/>
                    </a:defRPr>
                  </a:pPr>
                  <a:t>[CELLRANGE]</a:t>
                </a:fld>
                <a:r>
                  <a:rPr lang="en-MY" baseline="0"/>
                  <a:t>, </a:t>
                </a:r>
                <a:fld id="{4AEFB5AF-3160-486C-8B21-C4BA892621A7}" type="CATEGORYNAME">
                  <a:rPr lang="en-MY" baseline="0"/>
                  <a:pPr>
                    <a:defRPr sz="1000" b="1" i="0" u="none" strike="noStrike" kern="1200" spc="0" baseline="0">
                      <a:solidFill>
                        <a:schemeClr val="accent1"/>
                      </a:solidFill>
                      <a:latin typeface="+mn-lt"/>
                      <a:ea typeface="+mn-ea"/>
                      <a:cs typeface="+mn-cs"/>
                    </a:defRPr>
                  </a:pPr>
                  <a:t>[CATEGORY NAME]</a:t>
                </a:fld>
                <a:r>
                  <a:rPr lang="en-MY" baseline="0"/>
                  <a:t>, </a:t>
                </a:r>
                <a:fld id="{72D69D5B-F0CB-4330-81D0-51E6FE7988C7}" type="VALUE">
                  <a:rPr lang="en-MY" baseline="0"/>
                  <a:pPr>
                    <a:defRPr sz="1000" b="1" i="0" u="none" strike="noStrike" kern="1200" spc="0" baseline="0">
                      <a:solidFill>
                        <a:schemeClr val="accent1"/>
                      </a:solidFill>
                      <a:latin typeface="+mn-lt"/>
                      <a:ea typeface="+mn-ea"/>
                      <a:cs typeface="+mn-cs"/>
                    </a:defRPr>
                  </a:pPr>
                  <a:t>[VALUE]</a:t>
                </a:fld>
                <a:endParaRPr lang="en-MY"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dlblFieldTable/>
              <c15:xForSave val="1"/>
              <c15:showDataLabelsRange val="1"/>
            </c:ext>
          </c:extLst>
        </c:dLbl>
      </c:pivotFmt>
      <c:pivotFmt>
        <c:idx val="30"/>
        <c:spPr>
          <a:solidFill>
            <a:schemeClr val="accent1"/>
          </a:solidFill>
          <a:ln>
            <a:noFill/>
          </a:ln>
          <a:effectLst>
            <a:outerShdw blurRad="63500" sx="102000" sy="102000" algn="ctr" rotWithShape="0">
              <a:prstClr val="black">
                <a:alpha val="20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a:outerShdw blurRad="63500" sx="102000" sy="102000" algn="ctr" rotWithShape="0">
              <a:prstClr val="black">
                <a:alpha val="20000"/>
              </a:prst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s>
    <c:plotArea>
      <c:layout/>
      <c:pieChart>
        <c:varyColors val="1"/>
        <c:ser>
          <c:idx val="0"/>
          <c:order val="0"/>
          <c:tx>
            <c:strRef>
              <c:f>Dashboard!$C$3:$C$7</c:f>
              <c:strCache>
                <c:ptCount val="1"/>
                <c:pt idx="0">
                  <c:v>Count of Patient ID</c:v>
                </c:pt>
              </c:strCache>
            </c:strRef>
          </c:tx>
          <c:explosion val="17"/>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6013-4491-B715-4A78EB33AF1B}"/>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6013-4491-B715-4A78EB33AF1B}"/>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6013-4491-B715-4A78EB33AF1B}"/>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6013-4491-B715-4A78EB33AF1B}"/>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6013-4491-B715-4A78EB33AF1B}"/>
              </c:ext>
            </c:extLst>
          </c:dPt>
          <c:dLbls>
            <c:dLbl>
              <c:idx val="0"/>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B5EE57DA-A1D3-4DE5-B5B1-5633B30DDEDC}" type="CELLRANGE">
                      <a:rPr lang="en-US" baseline="0"/>
                      <a:pPr>
                        <a:defRPr sz="1000" b="1" i="0" u="none" strike="noStrike" kern="1200" spc="0" baseline="0">
                          <a:solidFill>
                            <a:schemeClr val="accent1"/>
                          </a:solidFill>
                          <a:latin typeface="+mn-lt"/>
                          <a:ea typeface="+mn-ea"/>
                          <a:cs typeface="+mn-cs"/>
                        </a:defRPr>
                      </a:pPr>
                      <a:t>[CELLRANGE]</a:t>
                    </a:fld>
                    <a:r>
                      <a:rPr lang="en-US" baseline="0"/>
                      <a:t>, </a:t>
                    </a:r>
                    <a:fld id="{666F6D5A-1119-4F16-8893-40247EF8A5A2}" type="CATEGORYNAME">
                      <a:rPr lang="en-US" baseline="0"/>
                      <a:pPr>
                        <a:defRPr sz="1000" b="1" i="0" u="none" strike="noStrike" kern="1200" spc="0" baseline="0">
                          <a:solidFill>
                            <a:schemeClr val="accent1"/>
                          </a:solidFill>
                          <a:latin typeface="+mn-lt"/>
                          <a:ea typeface="+mn-ea"/>
                          <a:cs typeface="+mn-cs"/>
                        </a:defRPr>
                      </a:pPr>
                      <a:t>[CATEGORY NAME]</a:t>
                    </a:fld>
                    <a:r>
                      <a:rPr lang="en-US" baseline="0"/>
                      <a:t>, </a:t>
                    </a:r>
                    <a:fld id="{653B6DD3-CA9E-4ED6-91AB-1A34D55AA92F}" type="VALUE">
                      <a:rPr lang="en-US" baseline="0"/>
                      <a:pPr>
                        <a:defRPr sz="1000" b="1" i="0" u="none" strike="noStrike" kern="1200" spc="0" baseline="0">
                          <a:solidFill>
                            <a:schemeClr val="accent1"/>
                          </a:solidFill>
                          <a:latin typeface="+mn-lt"/>
                          <a:ea typeface="+mn-ea"/>
                          <a:cs typeface="+mn-cs"/>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013-4491-B715-4A78EB33AF1B}"/>
                </c:ext>
              </c:extLst>
            </c:dLbl>
            <c:dLbl>
              <c:idx val="1"/>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70B0E48A-F898-4ED2-9B5E-32D1AB6AF0DD}" type="CELLRANGE">
                      <a:rPr lang="en-US"/>
                      <a:pPr>
                        <a:defRPr>
                          <a:solidFill>
                            <a:schemeClr val="accent1"/>
                          </a:solidFill>
                        </a:defRPr>
                      </a:pPr>
                      <a:t>[CELLRANGE]</a:t>
                    </a:fld>
                    <a:r>
                      <a:rPr lang="en-US" baseline="0"/>
                      <a:t>, </a:t>
                    </a:r>
                    <a:fld id="{5076D982-E9AE-4C51-8FC3-FFD168403B66}" type="CATEGORYNAME">
                      <a:rPr lang="en-US" baseline="0"/>
                      <a:pPr>
                        <a:defRPr>
                          <a:solidFill>
                            <a:schemeClr val="accent1"/>
                          </a:solidFill>
                        </a:defRPr>
                      </a:pPr>
                      <a:t>[CATEGORY NAME]</a:t>
                    </a:fld>
                    <a:r>
                      <a:rPr lang="en-US" baseline="0"/>
                      <a:t>, </a:t>
                    </a:r>
                    <a:fld id="{8D256CD1-F787-442D-85BE-FB2B13D74E09}" type="VALUE">
                      <a:rPr lang="en-US" baseline="0"/>
                      <a:pPr>
                        <a:defRPr>
                          <a:solidFill>
                            <a:schemeClr val="accent1"/>
                          </a:solidFill>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6013-4491-B715-4A78EB33AF1B}"/>
                </c:ext>
              </c:extLst>
            </c:dLbl>
            <c:dLbl>
              <c:idx val="2"/>
              <c:layout>
                <c:manualLayout>
                  <c:x val="0.26420996293833887"/>
                  <c:y val="-1.4088854215215208E-16"/>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4819E599-C83B-4270-9CC0-67C6C3B781E6}" type="CELLRANGE">
                      <a:rPr lang="en-US" baseline="0"/>
                      <a:pPr>
                        <a:defRPr sz="1000" b="1" i="0" u="none" strike="noStrike" kern="1200" spc="0" baseline="0">
                          <a:solidFill>
                            <a:schemeClr val="accent1"/>
                          </a:solidFill>
                          <a:latin typeface="+mn-lt"/>
                          <a:ea typeface="+mn-ea"/>
                          <a:cs typeface="+mn-cs"/>
                        </a:defRPr>
                      </a:pPr>
                      <a:t>[CELLRANGE]</a:t>
                    </a:fld>
                    <a:r>
                      <a:rPr lang="en-US" baseline="0"/>
                      <a:t>, </a:t>
                    </a:r>
                    <a:fld id="{B0D2AAEB-3716-448E-AB3B-741901F201CD}" type="CATEGORYNAME">
                      <a:rPr lang="en-US" baseline="0"/>
                      <a:pPr>
                        <a:defRPr sz="1000" b="1" i="0" u="none" strike="noStrike" kern="1200" spc="0" baseline="0">
                          <a:solidFill>
                            <a:schemeClr val="accent1"/>
                          </a:solidFill>
                          <a:latin typeface="+mn-lt"/>
                          <a:ea typeface="+mn-ea"/>
                          <a:cs typeface="+mn-cs"/>
                        </a:defRPr>
                      </a:pPr>
                      <a:t>[CATEGORY NAME]</a:t>
                    </a:fld>
                    <a:r>
                      <a:rPr lang="en-US" baseline="0"/>
                      <a:t>, </a:t>
                    </a:r>
                    <a:fld id="{F59A295B-9B33-4684-ABB6-4D1C55329970}" type="VALUE">
                      <a:rPr lang="en-US" baseline="0"/>
                      <a:pPr>
                        <a:defRPr sz="1000" b="1" i="0" u="none" strike="noStrike" kern="1200" spc="0" baseline="0">
                          <a:solidFill>
                            <a:schemeClr val="accent1"/>
                          </a:solidFill>
                          <a:latin typeface="+mn-lt"/>
                          <a:ea typeface="+mn-ea"/>
                          <a:cs typeface="+mn-cs"/>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6013-4491-B715-4A78EB33AF1B}"/>
                </c:ext>
              </c:extLst>
            </c:dLbl>
            <c:dLbl>
              <c:idx val="3"/>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76AF0AE8-323C-4499-892B-E4EE355C2401}" type="CELLRANGE">
                      <a:rPr lang="en-US"/>
                      <a:pPr>
                        <a:defRPr>
                          <a:solidFill>
                            <a:schemeClr val="accent1"/>
                          </a:solidFill>
                        </a:defRPr>
                      </a:pPr>
                      <a:t>[CELLRANGE]</a:t>
                    </a:fld>
                    <a:r>
                      <a:rPr lang="en-US" baseline="0"/>
                      <a:t>, </a:t>
                    </a:r>
                    <a:fld id="{4FA30364-C1A2-467A-9F91-5AE5A50695C2}" type="CATEGORYNAME">
                      <a:rPr lang="en-US" baseline="0"/>
                      <a:pPr>
                        <a:defRPr>
                          <a:solidFill>
                            <a:schemeClr val="accent1"/>
                          </a:solidFill>
                        </a:defRPr>
                      </a:pPr>
                      <a:t>[CATEGORY NAME]</a:t>
                    </a:fld>
                    <a:r>
                      <a:rPr lang="en-US" baseline="0"/>
                      <a:t>, </a:t>
                    </a:r>
                    <a:fld id="{E6633DAC-91E2-4DF2-8757-FF534CBCC87C}" type="VALUE">
                      <a:rPr lang="en-US" baseline="0"/>
                      <a:pPr>
                        <a:defRPr>
                          <a:solidFill>
                            <a:schemeClr val="accent1"/>
                          </a:solidFill>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6013-4491-B715-4A78EB33AF1B}"/>
                </c:ext>
              </c:extLst>
            </c:dLbl>
            <c:dLbl>
              <c:idx val="4"/>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76F374DD-83B9-468D-BF7C-DD1EFF9DA4CB}" type="CELLRANGE">
                      <a:rPr lang="en-US"/>
                      <a:pPr>
                        <a:defRPr>
                          <a:solidFill>
                            <a:schemeClr val="accent1"/>
                          </a:solidFill>
                        </a:defRPr>
                      </a:pPr>
                      <a:t>[CELLRANGE]</a:t>
                    </a:fld>
                    <a:r>
                      <a:rPr lang="en-US" baseline="0"/>
                      <a:t>, </a:t>
                    </a:r>
                    <a:fld id="{5BE67E98-481C-4555-A6E8-8BBE0C538AF3}" type="CATEGORYNAME">
                      <a:rPr lang="en-US" baseline="0"/>
                      <a:pPr>
                        <a:defRPr>
                          <a:solidFill>
                            <a:schemeClr val="accent1"/>
                          </a:solidFill>
                        </a:defRPr>
                      </a:pPr>
                      <a:t>[CATEGORY NAME]</a:t>
                    </a:fld>
                    <a:r>
                      <a:rPr lang="en-US" baseline="0"/>
                      <a:t>, </a:t>
                    </a:r>
                    <a:fld id="{2D22AC79-57A8-483C-8C32-1687F9A2B7B8}" type="VALUE">
                      <a:rPr lang="en-US" baseline="0"/>
                      <a:pPr>
                        <a:defRPr>
                          <a:solidFill>
                            <a:schemeClr val="accent1"/>
                          </a:solidFill>
                        </a:defRPr>
                      </a:pPr>
                      <a:t>[VALUE]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6013-4491-B715-4A78EB33AF1B}"/>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Dashboard!$C$3:$C$7</c:f>
              <c:strCache>
                <c:ptCount val="5"/>
                <c:pt idx="0">
                  <c:v>CORPORATE</c:v>
                </c:pt>
                <c:pt idx="1">
                  <c:v>HMO</c:v>
                </c:pt>
                <c:pt idx="2">
                  <c:v>INSURANCE</c:v>
                </c:pt>
                <c:pt idx="3">
                  <c:v>MEDICARE</c:v>
                </c:pt>
                <c:pt idx="4">
                  <c:v>PRIVATE</c:v>
                </c:pt>
              </c:strCache>
            </c:strRef>
          </c:cat>
          <c:val>
            <c:numRef>
              <c:f>Dashboard!$C$3:$C$7</c:f>
              <c:numCache>
                <c:formatCode>0.00%</c:formatCode>
                <c:ptCount val="5"/>
                <c:pt idx="0">
                  <c:v>0.23051536769117942</c:v>
                </c:pt>
                <c:pt idx="1">
                  <c:v>0.12460830722048137</c:v>
                </c:pt>
                <c:pt idx="2">
                  <c:v>0.33105540369357955</c:v>
                </c:pt>
                <c:pt idx="3">
                  <c:v>9.7673178211880787E-3</c:v>
                </c:pt>
                <c:pt idx="4">
                  <c:v>0.30405360357357158</c:v>
                </c:pt>
              </c:numCache>
            </c:numRef>
          </c:val>
          <c:extLst>
            <c:ext xmlns:c15="http://schemas.microsoft.com/office/drawing/2012/chart" uri="{02D57815-91ED-43cb-92C2-25804820EDAC}">
              <c15:datalabelsRange>
                <c15:f>Dashboard!$C$3:$C$7</c15:f>
                <c15:dlblRangeCache>
                  <c:ptCount val="5"/>
                  <c:pt idx="0">
                    <c:v>47min</c:v>
                  </c:pt>
                  <c:pt idx="1">
                    <c:v>46min</c:v>
                  </c:pt>
                  <c:pt idx="2">
                    <c:v>44min</c:v>
                  </c:pt>
                  <c:pt idx="3">
                    <c:v>58min</c:v>
                  </c:pt>
                  <c:pt idx="4">
                    <c:v>40min</c:v>
                  </c:pt>
                </c15:dlblRangeCache>
              </c15:datalabelsRange>
            </c:ext>
            <c:ext xmlns:c16="http://schemas.microsoft.com/office/drawing/2014/chart" uri="{C3380CC4-5D6E-409C-BE32-E72D297353CC}">
              <c16:uniqueId val="{0000000A-6013-4491-B715-4A78EB33AF1B}"/>
            </c:ext>
          </c:extLst>
        </c:ser>
        <c:ser>
          <c:idx val="1"/>
          <c:order val="1"/>
          <c:tx>
            <c:strRef>
              <c:f>Dashboard!$C$3:$C$7</c:f>
              <c:strCache>
                <c:ptCount val="1"/>
                <c:pt idx="0">
                  <c:v>Average of Wait Minutes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C-6013-4491-B715-4A78EB33AF1B}"/>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E-6013-4491-B715-4A78EB33AF1B}"/>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0-6013-4491-B715-4A78EB33AF1B}"/>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2-6013-4491-B715-4A78EB33AF1B}"/>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4-6013-4491-B715-4A78EB33AF1B}"/>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C-6013-4491-B715-4A78EB33AF1B}"/>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E-6013-4491-B715-4A78EB33AF1B}"/>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0-6013-4491-B715-4A78EB33AF1B}"/>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2-6013-4491-B715-4A78EB33AF1B}"/>
                </c:ext>
              </c:extLst>
            </c:dLbl>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4-6013-4491-B715-4A78EB33AF1B}"/>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Dashboard!$C$3:$C$7</c:f>
              <c:strCache>
                <c:ptCount val="5"/>
                <c:pt idx="0">
                  <c:v>CORPORATE</c:v>
                </c:pt>
                <c:pt idx="1">
                  <c:v>HMO</c:v>
                </c:pt>
                <c:pt idx="2">
                  <c:v>INSURANCE</c:v>
                </c:pt>
                <c:pt idx="3">
                  <c:v>MEDICARE</c:v>
                </c:pt>
                <c:pt idx="4">
                  <c:v>PRIVATE</c:v>
                </c:pt>
              </c:strCache>
            </c:strRef>
          </c:cat>
          <c:val>
            <c:numRef>
              <c:f>Dashboard!$C$3:$C$7</c:f>
              <c:numCache>
                <c:formatCode>##"min"</c:formatCode>
                <c:ptCount val="5"/>
                <c:pt idx="0">
                  <c:v>46.560448956910626</c:v>
                </c:pt>
                <c:pt idx="1">
                  <c:v>46.40266980262767</c:v>
                </c:pt>
                <c:pt idx="2">
                  <c:v>44.399974467343398</c:v>
                </c:pt>
                <c:pt idx="3">
                  <c:v>58.055585577044624</c:v>
                </c:pt>
                <c:pt idx="4">
                  <c:v>40.009715593238198</c:v>
                </c:pt>
              </c:numCache>
            </c:numRef>
          </c:val>
          <c:extLst>
            <c:ext xmlns:c16="http://schemas.microsoft.com/office/drawing/2014/chart" uri="{C3380CC4-5D6E-409C-BE32-E72D297353CC}">
              <c16:uniqueId val="{00000015-6013-4491-B715-4A78EB33AF1B}"/>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Count of Patient by</a:t>
            </a:r>
            <a:r>
              <a:rPr lang="en-US" baseline="0"/>
              <a:t> Days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Dashboard!$B$32</c:f>
              <c:strCache>
                <c:ptCount val="1"/>
                <c:pt idx="0">
                  <c:v>Count of Patient ID</c:v>
                </c:pt>
              </c:strCache>
            </c:strRef>
          </c:tx>
          <c:spPr>
            <a:solidFill>
              <a:schemeClr val="accent1"/>
            </a:solidFill>
            <a:ln>
              <a:noFill/>
            </a:ln>
            <a:effectLst/>
          </c:spPr>
          <c:invertIfNegative val="0"/>
          <c:dLbls>
            <c:dLbl>
              <c:idx val="0"/>
              <c:tx>
                <c:rich>
                  <a:bodyPr/>
                  <a:lstStyle/>
                  <a:p>
                    <a:fld id="{45B742AC-FE34-4BAF-8FF0-81022201FDD6}" type="CELLRANGE">
                      <a:rPr lang="en-US"/>
                      <a:pPr/>
                      <a:t>[CELLRANGE]</a:t>
                    </a:fld>
                    <a:r>
                      <a:rPr lang="en-US" baseline="0"/>
                      <a:t>, </a:t>
                    </a:r>
                    <a:fld id="{274D2487-A70F-4909-BB81-9E1468D971B5}" type="VALUE">
                      <a:rPr lang="en-US" baseline="0"/>
                      <a:pPr/>
                      <a:t>[VALUE]</a:t>
                    </a:fld>
                    <a:endParaRPr lang="en-US" baseline="0"/>
                  </a:p>
                </c:rich>
              </c:tx>
              <c:dLblPos val="outEnd"/>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C152-42F0-B3F8-B539CE1E3342}"/>
                </c:ext>
              </c:extLst>
            </c:dLbl>
            <c:dLbl>
              <c:idx val="1"/>
              <c:tx>
                <c:rich>
                  <a:bodyPr/>
                  <a:lstStyle/>
                  <a:p>
                    <a:fld id="{3ADCA4D3-269B-4DE8-8B55-FDEEEDC9EFFE}" type="CELLRANGE">
                      <a:rPr lang="en-US"/>
                      <a:pPr/>
                      <a:t>[CELLRANGE]</a:t>
                    </a:fld>
                    <a:r>
                      <a:rPr lang="en-US" baseline="0"/>
                      <a:t>, </a:t>
                    </a:r>
                    <a:fld id="{0569B904-774F-4BB1-9618-AB255809D5F4}" type="VALUE">
                      <a:rPr lang="en-US" baseline="0"/>
                      <a:pPr/>
                      <a:t>[VALUE]</a:t>
                    </a:fld>
                    <a:endParaRPr lang="en-US" baseline="0"/>
                  </a:p>
                </c:rich>
              </c:tx>
              <c:dLblPos val="outEnd"/>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152-42F0-B3F8-B539CE1E3342}"/>
                </c:ext>
              </c:extLst>
            </c:dLbl>
            <c:dLbl>
              <c:idx val="2"/>
              <c:tx>
                <c:rich>
                  <a:bodyPr/>
                  <a:lstStyle/>
                  <a:p>
                    <a:fld id="{E5BF59B1-AA48-4907-8579-1EC8C40E4C86}" type="CELLRANGE">
                      <a:rPr lang="en-US"/>
                      <a:pPr/>
                      <a:t>[CELLRANGE]</a:t>
                    </a:fld>
                    <a:r>
                      <a:rPr lang="en-US" baseline="0"/>
                      <a:t>, </a:t>
                    </a:r>
                    <a:fld id="{8805A7CE-D8F1-4EFF-AC70-112455181F9B}" type="VALUE">
                      <a:rPr lang="en-US" baseline="0"/>
                      <a:pPr/>
                      <a:t>[VALUE]</a:t>
                    </a:fld>
                    <a:endParaRPr lang="en-US" baseline="0"/>
                  </a:p>
                </c:rich>
              </c:tx>
              <c:dLblPos val="outEnd"/>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C152-42F0-B3F8-B539CE1E3342}"/>
                </c:ext>
              </c:extLst>
            </c:dLbl>
            <c:dLbl>
              <c:idx val="3"/>
              <c:tx>
                <c:rich>
                  <a:bodyPr/>
                  <a:lstStyle/>
                  <a:p>
                    <a:fld id="{B5BA1624-CF38-4ADD-9C24-BDC7989605C1}" type="CELLRANGE">
                      <a:rPr lang="en-US"/>
                      <a:pPr/>
                      <a:t>[CELLRANGE]</a:t>
                    </a:fld>
                    <a:r>
                      <a:rPr lang="en-US" baseline="0"/>
                      <a:t>, </a:t>
                    </a:r>
                    <a:fld id="{C373D977-B98C-4726-9C8D-EB8F42023B8B}" type="VALUE">
                      <a:rPr lang="en-US" baseline="0"/>
                      <a:pPr/>
                      <a:t>[VALUE]</a:t>
                    </a:fld>
                    <a:endParaRPr lang="en-US" baseline="0"/>
                  </a:p>
                </c:rich>
              </c:tx>
              <c:dLblPos val="outEnd"/>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152-42F0-B3F8-B539CE1E3342}"/>
                </c:ext>
              </c:extLst>
            </c:dLbl>
            <c:dLbl>
              <c:idx val="4"/>
              <c:tx>
                <c:rich>
                  <a:bodyPr/>
                  <a:lstStyle/>
                  <a:p>
                    <a:fld id="{9705BD3F-CE31-4D5F-B1C9-3111C727A676}" type="CELLRANGE">
                      <a:rPr lang="en-US"/>
                      <a:pPr/>
                      <a:t>[CELLRANGE]</a:t>
                    </a:fld>
                    <a:r>
                      <a:rPr lang="en-US" baseline="0"/>
                      <a:t>, </a:t>
                    </a:r>
                    <a:fld id="{70B5E4F8-1F61-497C-94B1-9FD1D8C0D1FB}" type="VALUE">
                      <a:rPr lang="en-US" baseline="0"/>
                      <a:pPr/>
                      <a:t>[VALUE]</a:t>
                    </a:fld>
                    <a:endParaRPr lang="en-US" baseline="0"/>
                  </a:p>
                </c:rich>
              </c:tx>
              <c:dLblPos val="outEnd"/>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C152-42F0-B3F8-B539CE1E3342}"/>
                </c:ext>
              </c:extLst>
            </c:dLbl>
            <c:dLbl>
              <c:idx val="5"/>
              <c:tx>
                <c:rich>
                  <a:bodyPr/>
                  <a:lstStyle/>
                  <a:p>
                    <a:fld id="{DC414BB6-F5F1-4B55-9986-634E4089A306}" type="CELLRANGE">
                      <a:rPr lang="en-US"/>
                      <a:pPr/>
                      <a:t>[CELLRANGE]</a:t>
                    </a:fld>
                    <a:r>
                      <a:rPr lang="en-US" baseline="0"/>
                      <a:t>, </a:t>
                    </a:r>
                    <a:fld id="{E59D7453-5379-46A0-A0BA-652E7FAB8248}" type="VALUE">
                      <a:rPr lang="en-US" baseline="0"/>
                      <a:pPr/>
                      <a:t>[VALUE]</a:t>
                    </a:fld>
                    <a:endParaRPr lang="en-US" baseline="0"/>
                  </a:p>
                </c:rich>
              </c:tx>
              <c:dLblPos val="outEnd"/>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C152-42F0-B3F8-B539CE1E3342}"/>
                </c:ext>
              </c:extLst>
            </c:dLbl>
            <c:dLbl>
              <c:idx val="6"/>
              <c:tx>
                <c:rich>
                  <a:bodyPr/>
                  <a:lstStyle/>
                  <a:p>
                    <a:fld id="{E0A67468-4852-434C-A7D4-DCA0DD9CFFA0}" type="CELLRANGE">
                      <a:rPr lang="en-US"/>
                      <a:pPr/>
                      <a:t>[CELLRANGE]</a:t>
                    </a:fld>
                    <a:r>
                      <a:rPr lang="en-US" baseline="0"/>
                      <a:t>, </a:t>
                    </a:r>
                    <a:fld id="{D8F694F0-BDB3-4788-9353-A4701F5A6B65}" type="VALUE">
                      <a:rPr lang="en-US" baseline="0"/>
                      <a:pPr/>
                      <a:t>[VALUE]</a:t>
                    </a:fld>
                    <a:endParaRPr lang="en-US" baseline="0"/>
                  </a:p>
                </c:rich>
              </c:tx>
              <c:dLblPos val="outEnd"/>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C152-42F0-B3F8-B539CE1E334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Dashboard!$A$33:$A$39</c:f>
              <c:strCache>
                <c:ptCount val="7"/>
                <c:pt idx="0">
                  <c:v>Sun</c:v>
                </c:pt>
                <c:pt idx="1">
                  <c:v>Mon</c:v>
                </c:pt>
                <c:pt idx="2">
                  <c:v>Tue</c:v>
                </c:pt>
                <c:pt idx="3">
                  <c:v>Wed</c:v>
                </c:pt>
                <c:pt idx="4">
                  <c:v>Thu</c:v>
                </c:pt>
                <c:pt idx="5">
                  <c:v>Fri</c:v>
                </c:pt>
                <c:pt idx="6">
                  <c:v>Sat</c:v>
                </c:pt>
              </c:strCache>
            </c:strRef>
          </c:cat>
          <c:val>
            <c:numRef>
              <c:f>Dashboard!$B$33:$B$39</c:f>
              <c:numCache>
                <c:formatCode>General</c:formatCode>
                <c:ptCount val="7"/>
                <c:pt idx="0">
                  <c:v>2549</c:v>
                </c:pt>
                <c:pt idx="1">
                  <c:v>6982</c:v>
                </c:pt>
                <c:pt idx="2">
                  <c:v>5690</c:v>
                </c:pt>
                <c:pt idx="3">
                  <c:v>4171</c:v>
                </c:pt>
                <c:pt idx="4">
                  <c:v>2673</c:v>
                </c:pt>
                <c:pt idx="5">
                  <c:v>4923</c:v>
                </c:pt>
                <c:pt idx="6">
                  <c:v>3010</c:v>
                </c:pt>
              </c:numCache>
            </c:numRef>
          </c:val>
          <c:extLst>
            <c:ext xmlns:c15="http://schemas.microsoft.com/office/drawing/2012/chart" uri="{02D57815-91ED-43cb-92C2-25804820EDAC}">
              <c15:datalabelsRange>
                <c15:f>Dashboard!$C$33:$C$39</c15:f>
                <c15:dlblRangeCache>
                  <c:ptCount val="7"/>
                  <c:pt idx="0">
                    <c:v>33min</c:v>
                  </c:pt>
                  <c:pt idx="1">
                    <c:v>49min</c:v>
                  </c:pt>
                  <c:pt idx="2">
                    <c:v>43min</c:v>
                  </c:pt>
                  <c:pt idx="3">
                    <c:v>47min</c:v>
                  </c:pt>
                  <c:pt idx="4">
                    <c:v>43min</c:v>
                  </c:pt>
                  <c:pt idx="5">
                    <c:v>43min</c:v>
                  </c:pt>
                  <c:pt idx="6">
                    <c:v>43min</c:v>
                  </c:pt>
                </c15:dlblRangeCache>
              </c15:datalabelsRange>
            </c:ext>
            <c:ext xmlns:c16="http://schemas.microsoft.com/office/drawing/2014/chart" uri="{C3380CC4-5D6E-409C-BE32-E72D297353CC}">
              <c16:uniqueId val="{00000007-C152-42F0-B3F8-B539CE1E3342}"/>
            </c:ext>
          </c:extLst>
        </c:ser>
        <c:dLbls>
          <c:dLblPos val="outEnd"/>
          <c:showLegendKey val="0"/>
          <c:showVal val="1"/>
          <c:showCatName val="0"/>
          <c:showSerName val="0"/>
          <c:showPercent val="0"/>
          <c:showBubbleSize val="0"/>
        </c:dLbls>
        <c:gapWidth val="219"/>
        <c:overlap val="-27"/>
        <c:axId val="1517691007"/>
        <c:axId val="1517691967"/>
      </c:barChart>
      <c:catAx>
        <c:axId val="1517691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7691967"/>
        <c:crosses val="autoZero"/>
        <c:auto val="1"/>
        <c:lblAlgn val="ctr"/>
        <c:lblOffset val="100"/>
        <c:noMultiLvlLbl val="0"/>
      </c:catAx>
      <c:valAx>
        <c:axId val="1517691967"/>
        <c:scaling>
          <c:orientation val="minMax"/>
        </c:scaling>
        <c:delete val="1"/>
        <c:axPos val="l"/>
        <c:numFmt formatCode="General" sourceLinked="1"/>
        <c:majorTickMark val="none"/>
        <c:minorTickMark val="none"/>
        <c:tickLblPos val="nextTo"/>
        <c:crossAx val="151769100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[hospital_data_sample.xlsx]Pivot!PivotTable3</c:name>
    <c:fmtId val="6"/>
  </c:pivotSource>
  <c:chart>
    <c:autoTitleDeleted val="0"/>
    <c:pivotFmts>
      <c:pivotFmt>
        <c:idx val="0"/>
        <c:spPr>
          <a:solidFill>
            <a:schemeClr val="bg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pivotFmt>
      <c:pivotFmt>
        <c:idx val="2"/>
        <c:spPr>
          <a:solidFill>
            <a:srgbClr val="0070C0"/>
          </a:solidFill>
          <a:ln>
            <a:noFill/>
          </a:ln>
          <a:effectLst/>
        </c:spPr>
      </c:pivotFmt>
      <c:pivotFmt>
        <c:idx val="3"/>
        <c:spPr>
          <a:solidFill>
            <a:srgbClr val="0070C0"/>
          </a:solidFill>
          <a:ln>
            <a:noFill/>
          </a:ln>
          <a:effectLst/>
        </c:spPr>
      </c:pivotFmt>
      <c:pivotFmt>
        <c:idx val="4"/>
        <c:spPr>
          <a:solidFill>
            <a:srgbClr val="0070C0"/>
          </a:solidFill>
          <a:ln>
            <a:noFill/>
          </a:ln>
          <a:effectLst/>
        </c:spPr>
      </c:pivotFmt>
      <c:pivotFmt>
        <c:idx val="5"/>
        <c:spPr>
          <a:solidFill>
            <a:schemeClr val="bg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0070C0"/>
          </a:solidFill>
          <a:ln>
            <a:noFill/>
          </a:ln>
          <a:effectLst/>
        </c:spPr>
      </c:pivotFmt>
      <c:pivotFmt>
        <c:idx val="7"/>
        <c:spPr>
          <a:solidFill>
            <a:srgbClr val="0070C0"/>
          </a:solidFill>
          <a:ln>
            <a:noFill/>
          </a:ln>
          <a:effectLst/>
        </c:spPr>
      </c:pivotFmt>
      <c:pivotFmt>
        <c:idx val="8"/>
        <c:spPr>
          <a:solidFill>
            <a:srgbClr val="0070C0"/>
          </a:solidFill>
          <a:ln>
            <a:noFill/>
          </a:ln>
          <a:effectLst/>
        </c:spPr>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bg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0070C0"/>
          </a:solidFill>
          <a:ln>
            <a:noFill/>
          </a:ln>
          <a:effectLst/>
        </c:spPr>
      </c:pivotFmt>
      <c:pivotFmt>
        <c:idx val="12"/>
        <c:spPr>
          <a:solidFill>
            <a:srgbClr val="0070C0"/>
          </a:solidFill>
          <a:ln>
            <a:noFill/>
          </a:ln>
          <a:effectLst/>
        </c:spPr>
      </c:pivotFmt>
      <c:pivotFmt>
        <c:idx val="13"/>
        <c:spPr>
          <a:solidFill>
            <a:srgbClr val="0070C0"/>
          </a:solidFill>
          <a:ln>
            <a:noFill/>
          </a:ln>
          <a:effectLst/>
        </c:spPr>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Pivot!$H$3</c:f>
              <c:strCache>
                <c:ptCount val="1"/>
                <c:pt idx="0">
                  <c:v>Average of Wait Minutes</c:v>
                </c:pt>
              </c:strCache>
            </c:strRef>
          </c:tx>
          <c:spPr>
            <a:solidFill>
              <a:schemeClr val="bg2">
                <a:lumMod val="75000"/>
              </a:schemeClr>
            </a:solidFill>
            <a:ln>
              <a:noFill/>
            </a:ln>
            <a:effectLst/>
          </c:spPr>
          <c:invertIfNegative val="0"/>
          <c:dPt>
            <c:idx val="0"/>
            <c:invertIfNegative val="0"/>
            <c:bubble3D val="0"/>
            <c:spPr>
              <a:solidFill>
                <a:srgbClr val="0070C0"/>
              </a:solidFill>
              <a:ln>
                <a:noFill/>
              </a:ln>
              <a:effectLst/>
            </c:spPr>
            <c:extLst>
              <c:ext xmlns:c16="http://schemas.microsoft.com/office/drawing/2014/chart" uri="{C3380CC4-5D6E-409C-BE32-E72D297353CC}">
                <c16:uniqueId val="{00000001-EA18-4076-8699-11445CC782B7}"/>
              </c:ext>
            </c:extLst>
          </c:dPt>
          <c:dPt>
            <c:idx val="1"/>
            <c:invertIfNegative val="0"/>
            <c:bubble3D val="0"/>
            <c:spPr>
              <a:solidFill>
                <a:srgbClr val="0070C0"/>
              </a:solidFill>
              <a:ln>
                <a:noFill/>
              </a:ln>
              <a:effectLst/>
            </c:spPr>
            <c:extLst>
              <c:ext xmlns:c16="http://schemas.microsoft.com/office/drawing/2014/chart" uri="{C3380CC4-5D6E-409C-BE32-E72D297353CC}">
                <c16:uniqueId val="{00000003-EA18-4076-8699-11445CC782B7}"/>
              </c:ext>
            </c:extLst>
          </c:dPt>
          <c:dPt>
            <c:idx val="2"/>
            <c:invertIfNegative val="0"/>
            <c:bubble3D val="0"/>
            <c:spPr>
              <a:solidFill>
                <a:srgbClr val="0070C0"/>
              </a:solidFill>
              <a:ln>
                <a:noFill/>
              </a:ln>
              <a:effectLst/>
            </c:spPr>
            <c:extLst>
              <c:ext xmlns:c16="http://schemas.microsoft.com/office/drawing/2014/chart" uri="{C3380CC4-5D6E-409C-BE32-E72D297353CC}">
                <c16:uniqueId val="{00000005-EA18-4076-8699-11445CC782B7}"/>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Pivot!$G$4:$G$20</c:f>
              <c:strCache>
                <c:ptCount val="16"/>
                <c:pt idx="0">
                  <c:v>8</c:v>
                </c:pt>
                <c:pt idx="1">
                  <c:v>9</c:v>
                </c:pt>
                <c:pt idx="2">
                  <c:v>10</c:v>
                </c:pt>
                <c:pt idx="3">
                  <c:v>11</c:v>
                </c:pt>
                <c:pt idx="4">
                  <c:v>12</c:v>
                </c:pt>
                <c:pt idx="5">
                  <c:v>13</c:v>
                </c:pt>
                <c:pt idx="6">
                  <c:v>14</c:v>
                </c:pt>
                <c:pt idx="7">
                  <c:v>15</c:v>
                </c:pt>
                <c:pt idx="8">
                  <c:v>16</c:v>
                </c:pt>
                <c:pt idx="9">
                  <c:v>17</c:v>
                </c:pt>
                <c:pt idx="10">
                  <c:v>18</c:v>
                </c:pt>
                <c:pt idx="11">
                  <c:v>19</c:v>
                </c:pt>
                <c:pt idx="12">
                  <c:v>20</c:v>
                </c:pt>
                <c:pt idx="13">
                  <c:v>21</c:v>
                </c:pt>
                <c:pt idx="14">
                  <c:v>22</c:v>
                </c:pt>
                <c:pt idx="15">
                  <c:v>23</c:v>
                </c:pt>
              </c:strCache>
            </c:strRef>
          </c:cat>
          <c:val>
            <c:numRef>
              <c:f>Pivot!$H$4:$H$20</c:f>
              <c:numCache>
                <c:formatCode>0</c:formatCode>
                <c:ptCount val="16"/>
                <c:pt idx="0">
                  <c:v>52.707674649427346</c:v>
                </c:pt>
                <c:pt idx="1">
                  <c:v>59.580635585550645</c:v>
                </c:pt>
                <c:pt idx="2">
                  <c:v>52.157315242552272</c:v>
                </c:pt>
                <c:pt idx="3">
                  <c:v>41.885389793529171</c:v>
                </c:pt>
                <c:pt idx="4">
                  <c:v>35.129792851288371</c:v>
                </c:pt>
                <c:pt idx="5">
                  <c:v>43.570576747522132</c:v>
                </c:pt>
                <c:pt idx="6">
                  <c:v>42.288049000733452</c:v>
                </c:pt>
                <c:pt idx="7">
                  <c:v>37.945284846297284</c:v>
                </c:pt>
                <c:pt idx="8">
                  <c:v>27.82987997805651</c:v>
                </c:pt>
                <c:pt idx="9">
                  <c:v>25.041742135971578</c:v>
                </c:pt>
                <c:pt idx="10">
                  <c:v>37.992781623931585</c:v>
                </c:pt>
                <c:pt idx="11">
                  <c:v>38.297456315394278</c:v>
                </c:pt>
                <c:pt idx="12">
                  <c:v>28.412553932798843</c:v>
                </c:pt>
                <c:pt idx="13">
                  <c:v>22.240909166666661</c:v>
                </c:pt>
                <c:pt idx="14">
                  <c:v>16.087771747587933</c:v>
                </c:pt>
                <c:pt idx="15">
                  <c:v>12.828243634259266</c:v>
                </c:pt>
              </c:numCache>
            </c:numRef>
          </c:val>
          <c:extLst>
            <c:ext xmlns:c16="http://schemas.microsoft.com/office/drawing/2014/chart" uri="{C3380CC4-5D6E-409C-BE32-E72D297353CC}">
              <c16:uniqueId val="{00000006-EA18-4076-8699-11445CC782B7}"/>
            </c:ext>
          </c:extLst>
        </c:ser>
        <c:dLbls>
          <c:showLegendKey val="0"/>
          <c:showVal val="1"/>
          <c:showCatName val="0"/>
          <c:showSerName val="0"/>
          <c:showPercent val="0"/>
          <c:showBubbleSize val="0"/>
        </c:dLbls>
        <c:gapWidth val="50"/>
        <c:overlap val="-27"/>
        <c:axId val="1521169071"/>
        <c:axId val="1521169551"/>
      </c:barChart>
      <c:lineChart>
        <c:grouping val="standard"/>
        <c:varyColors val="0"/>
        <c:ser>
          <c:idx val="1"/>
          <c:order val="1"/>
          <c:tx>
            <c:strRef>
              <c:f>Pivot!$I$3</c:f>
              <c:strCache>
                <c:ptCount val="1"/>
                <c:pt idx="0">
                  <c:v>Count of Patient ID</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Pivot!$G$4:$G$20</c:f>
              <c:strCache>
                <c:ptCount val="16"/>
                <c:pt idx="0">
                  <c:v>8</c:v>
                </c:pt>
                <c:pt idx="1">
                  <c:v>9</c:v>
                </c:pt>
                <c:pt idx="2">
                  <c:v>10</c:v>
                </c:pt>
                <c:pt idx="3">
                  <c:v>11</c:v>
                </c:pt>
                <c:pt idx="4">
                  <c:v>12</c:v>
                </c:pt>
                <c:pt idx="5">
                  <c:v>13</c:v>
                </c:pt>
                <c:pt idx="6">
                  <c:v>14</c:v>
                </c:pt>
                <c:pt idx="7">
                  <c:v>15</c:v>
                </c:pt>
                <c:pt idx="8">
                  <c:v>16</c:v>
                </c:pt>
                <c:pt idx="9">
                  <c:v>17</c:v>
                </c:pt>
                <c:pt idx="10">
                  <c:v>18</c:v>
                </c:pt>
                <c:pt idx="11">
                  <c:v>19</c:v>
                </c:pt>
                <c:pt idx="12">
                  <c:v>20</c:v>
                </c:pt>
                <c:pt idx="13">
                  <c:v>21</c:v>
                </c:pt>
                <c:pt idx="14">
                  <c:v>22</c:v>
                </c:pt>
                <c:pt idx="15">
                  <c:v>23</c:v>
                </c:pt>
              </c:strCache>
            </c:strRef>
          </c:cat>
          <c:val>
            <c:numRef>
              <c:f>Pivot!$I$4:$I$20</c:f>
              <c:numCache>
                <c:formatCode>0</c:formatCode>
                <c:ptCount val="16"/>
                <c:pt idx="0">
                  <c:v>3489</c:v>
                </c:pt>
                <c:pt idx="1">
                  <c:v>4297</c:v>
                </c:pt>
                <c:pt idx="2">
                  <c:v>3680</c:v>
                </c:pt>
                <c:pt idx="3">
                  <c:v>3306</c:v>
                </c:pt>
                <c:pt idx="4">
                  <c:v>1446</c:v>
                </c:pt>
                <c:pt idx="5">
                  <c:v>426</c:v>
                </c:pt>
                <c:pt idx="6">
                  <c:v>3030</c:v>
                </c:pt>
                <c:pt idx="7">
                  <c:v>1847</c:v>
                </c:pt>
                <c:pt idx="8">
                  <c:v>1249</c:v>
                </c:pt>
                <c:pt idx="9">
                  <c:v>219</c:v>
                </c:pt>
                <c:pt idx="10">
                  <c:v>2600</c:v>
                </c:pt>
                <c:pt idx="11">
                  <c:v>2269</c:v>
                </c:pt>
                <c:pt idx="12">
                  <c:v>1358</c:v>
                </c:pt>
                <c:pt idx="13">
                  <c:v>500</c:v>
                </c:pt>
                <c:pt idx="14">
                  <c:v>238</c:v>
                </c:pt>
                <c:pt idx="15">
                  <c:v>32</c:v>
                </c:pt>
              </c:numCache>
            </c:numRef>
          </c:val>
          <c:smooth val="0"/>
          <c:extLst>
            <c:ext xmlns:c16="http://schemas.microsoft.com/office/drawing/2014/chart" uri="{C3380CC4-5D6E-409C-BE32-E72D297353CC}">
              <c16:uniqueId val="{00000007-EA18-4076-8699-11445CC782B7}"/>
            </c:ext>
          </c:extLst>
        </c:ser>
        <c:dLbls>
          <c:showLegendKey val="0"/>
          <c:showVal val="1"/>
          <c:showCatName val="0"/>
          <c:showSerName val="0"/>
          <c:showPercent val="0"/>
          <c:showBubbleSize val="0"/>
        </c:dLbls>
        <c:marker val="1"/>
        <c:smooth val="0"/>
        <c:axId val="1506192463"/>
        <c:axId val="1506193903"/>
      </c:lineChart>
      <c:catAx>
        <c:axId val="1521169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1169551"/>
        <c:crosses val="autoZero"/>
        <c:auto val="1"/>
        <c:lblAlgn val="ctr"/>
        <c:lblOffset val="100"/>
        <c:noMultiLvlLbl val="0"/>
      </c:catAx>
      <c:valAx>
        <c:axId val="1521169551"/>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1169071"/>
        <c:crosses val="autoZero"/>
        <c:crossBetween val="between"/>
      </c:valAx>
      <c:valAx>
        <c:axId val="1506193903"/>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6192463"/>
        <c:crosses val="max"/>
        <c:crossBetween val="between"/>
      </c:valAx>
      <c:catAx>
        <c:axId val="1506192463"/>
        <c:scaling>
          <c:orientation val="minMax"/>
        </c:scaling>
        <c:delete val="1"/>
        <c:axPos val="b"/>
        <c:numFmt formatCode="General" sourceLinked="1"/>
        <c:majorTickMark val="out"/>
        <c:minorTickMark val="none"/>
        <c:tickLblPos val="nextTo"/>
        <c:crossAx val="1506193903"/>
        <c:crosses val="autoZero"/>
        <c:auto val="1"/>
        <c:lblAlgn val="ctr"/>
        <c:lblOffset val="100"/>
        <c:noMultiLvlLbl val="0"/>
      </c:catAx>
      <c:spPr>
        <a:noFill/>
        <a:ln>
          <a:noFill/>
        </a:ln>
        <a:effectLst/>
      </c:spPr>
    </c:plotArea>
    <c:legend>
      <c:legendPos val="t"/>
      <c:layout>
        <c:manualLayout>
          <c:xMode val="edge"/>
          <c:yMode val="edge"/>
          <c:x val="3.7136037457765388E-3"/>
          <c:y val="1.221340863973642E-2"/>
          <c:w val="0.40494721254714505"/>
          <c:h val="5.034531150859045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explosion val="43"/>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381-4621-8ED9-B56C054C528A}"/>
              </c:ext>
            </c:extLst>
          </c:dPt>
          <c:dPt>
            <c:idx val="1"/>
            <c:bubble3D val="0"/>
            <c:explosion val="17"/>
            <c:spPr>
              <a:solidFill>
                <a:schemeClr val="accent2"/>
              </a:solidFill>
              <a:ln w="19050">
                <a:solidFill>
                  <a:schemeClr val="lt1"/>
                </a:solidFill>
              </a:ln>
              <a:effectLst/>
            </c:spPr>
            <c:extLst>
              <c:ext xmlns:c16="http://schemas.microsoft.com/office/drawing/2014/chart" uri="{C3380CC4-5D6E-409C-BE32-E72D297353CC}">
                <c16:uniqueId val="{00000003-0381-4621-8ED9-B56C054C528A}"/>
              </c:ext>
            </c:extLst>
          </c:dPt>
          <c:dLbls>
            <c:dLbl>
              <c:idx val="0"/>
              <c:layout>
                <c:manualLayout>
                  <c:x val="8.4817600621333311E-2"/>
                  <c:y val="-0.1515136602389682"/>
                </c:manualLayout>
              </c:layout>
              <c:tx>
                <c:rich>
                  <a:bodyPr/>
                  <a:lstStyle/>
                  <a:p>
                    <a:fld id="{62FD9B1B-7D9B-4ECC-BB49-ECA205C1E01A}" type="CELLRANGE">
                      <a:rPr lang="en-US" baseline="0"/>
                      <a:pPr/>
                      <a:t>[CELLRANGE]</a:t>
                    </a:fld>
                    <a:r>
                      <a:rPr lang="en-US" baseline="0"/>
                      <a:t>, </a:t>
                    </a:r>
                    <a:fld id="{2AE4028F-9047-4F04-A0B8-EA72151B71EE}" type="CATEGORYNAME">
                      <a:rPr lang="en-US" baseline="0"/>
                      <a:pPr/>
                      <a:t>[CATEGORY NAME]</a:t>
                    </a:fld>
                    <a:r>
                      <a:rPr lang="en-US" baseline="0"/>
                      <a:t>, </a:t>
                    </a:r>
                    <a:fld id="{B70395CE-5CC3-43D2-B6B0-763D586FB706}" type="VALUE">
                      <a:rPr lang="en-US" baseline="0"/>
                      <a:pPr/>
                      <a:t>[VALUE]</a:t>
                    </a:fld>
                    <a:endParaRPr lang="en-US" baseline="0"/>
                  </a:p>
                </c:rich>
              </c:tx>
              <c:dLblPos val="bestFit"/>
              <c:showLegendKey val="0"/>
              <c:showVal val="1"/>
              <c:showCatName val="1"/>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0381-4621-8ED9-B56C054C528A}"/>
                </c:ext>
              </c:extLst>
            </c:dLbl>
            <c:dLbl>
              <c:idx val="1"/>
              <c:layout>
                <c:manualLayout>
                  <c:x val="-8.2748878654959335E-2"/>
                  <c:y val="3.0302732047793612E-2"/>
                </c:manualLayout>
              </c:layout>
              <c:tx>
                <c:rich>
                  <a:bodyPr rot="0" spcFirstLastPara="1" vertOverflow="clip" horzOverflow="clip" vert="horz" wrap="square" lIns="36576" tIns="18288" rIns="36576" bIns="18288" anchor="ctr" anchorCtr="1">
                    <a:spAutoFit/>
                  </a:bodyPr>
                  <a:lstStyle/>
                  <a:p>
                    <a:pPr>
                      <a:defRPr sz="1200" b="1" i="0" u="none" strike="noStrike" kern="1200" baseline="0">
                        <a:solidFill>
                          <a:schemeClr val="dk1">
                            <a:lumMod val="65000"/>
                            <a:lumOff val="35000"/>
                          </a:schemeClr>
                        </a:solidFill>
                        <a:latin typeface="+mn-lt"/>
                        <a:ea typeface="+mn-ea"/>
                        <a:cs typeface="+mn-cs"/>
                      </a:defRPr>
                    </a:pPr>
                    <a:fld id="{BAF22EC9-8C10-4070-BB0F-29ACB956280C}" type="CELLRANGE">
                      <a:rPr lang="en-US" baseline="0"/>
                      <a:pPr>
                        <a:defRPr sz="1200" b="1"/>
                      </a:pPr>
                      <a:t>[CELLRANGE]</a:t>
                    </a:fld>
                    <a:r>
                      <a:rPr lang="en-US" baseline="0"/>
                      <a:t>, </a:t>
                    </a:r>
                    <a:fld id="{0AF3B4E5-F7D5-424B-AB4E-CEC4F42DDDD3}" type="CATEGORYNAME">
                      <a:rPr lang="en-US" baseline="0"/>
                      <a:pPr>
                        <a:defRPr sz="1200" b="1"/>
                      </a:pPr>
                      <a:t>[CATEGORY NAME]</a:t>
                    </a:fld>
                    <a:r>
                      <a:rPr lang="en-US" baseline="0"/>
                      <a:t>, </a:t>
                    </a:r>
                    <a:fld id="{CA990009-6146-4A88-A0BD-12B5DB16855A}" type="VALUE">
                      <a:rPr lang="en-US" baseline="0"/>
                      <a:pPr>
                        <a:defRPr sz="1200" b="1"/>
                      </a:pPr>
                      <a:t>[VALUE]</a:t>
                    </a:fld>
                    <a:endParaRPr lang="en-US" baseline="0"/>
                  </a:p>
                </c:rich>
              </c:tx>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200" b="1" i="0" u="none" strike="noStrike" kern="1200" baseline="0">
                      <a:solidFill>
                        <a:schemeClr val="dk1">
                          <a:lumMod val="65000"/>
                          <a:lumOff val="3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1"/>
                </c:ext>
                <c:ext xmlns:c16="http://schemas.microsoft.com/office/drawing/2014/chart" uri="{C3380CC4-5D6E-409C-BE32-E72D297353CC}">
                  <c16:uniqueId val="{00000003-0381-4621-8ED9-B56C054C528A}"/>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wedgeRectCallout">
                    <a:avLst/>
                  </a:prstGeom>
                  <a:noFill/>
                  <a:ln>
                    <a:noFill/>
                  </a:ln>
                </c15:spPr>
                <c15:showDataLabelsRange val="1"/>
              </c:ext>
            </c:extLst>
          </c:dLbls>
          <c:cat>
            <c:strRef>
              <c:f>Dashboard!$A$42:$A$43</c:f>
              <c:strCache>
                <c:ptCount val="2"/>
                <c:pt idx="0">
                  <c:v>Average of Consultation percentage</c:v>
                </c:pt>
                <c:pt idx="1">
                  <c:v>Average of Process %</c:v>
                </c:pt>
              </c:strCache>
            </c:strRef>
          </c:cat>
          <c:val>
            <c:numRef>
              <c:f>Dashboard!$B$42:$B$43</c:f>
              <c:numCache>
                <c:formatCode>0%</c:formatCode>
                <c:ptCount val="2"/>
                <c:pt idx="0">
                  <c:v>0.87963705982947671</c:v>
                </c:pt>
                <c:pt idx="1">
                  <c:v>0.12036294017052518</c:v>
                </c:pt>
              </c:numCache>
            </c:numRef>
          </c:val>
          <c:extLst>
            <c:ext xmlns:c15="http://schemas.microsoft.com/office/drawing/2012/chart" uri="{02D57815-91ED-43cb-92C2-25804820EDAC}">
              <c15:datalabelsRange>
                <c15:f>Dashboard!$B$44:$B$45</c15:f>
                <c15:dlblRangeCache>
                  <c:ptCount val="2"/>
                  <c:pt idx="0">
                    <c:v>39min</c:v>
                  </c:pt>
                  <c:pt idx="1">
                    <c:v>5min</c:v>
                  </c:pt>
                </c15:dlblRangeCache>
              </c15:datalabelsRange>
            </c:ext>
            <c:ext xmlns:c16="http://schemas.microsoft.com/office/drawing/2014/chart" uri="{C3380CC4-5D6E-409C-BE32-E72D297353CC}">
              <c16:uniqueId val="{00000004-0381-4621-8ED9-B56C054C528A}"/>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5CD98-9387-1AE0-4670-E447F0BE9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1528190D-13C5-EA0B-DE43-14AF500BBE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802F858E-EDD2-CFB7-F28A-1D97787C3E79}"/>
              </a:ext>
            </a:extLst>
          </p:cNvPr>
          <p:cNvSpPr>
            <a:spLocks noGrp="1"/>
          </p:cNvSpPr>
          <p:nvPr>
            <p:ph type="dt" sz="half" idx="10"/>
          </p:nvPr>
        </p:nvSpPr>
        <p:spPr/>
        <p:txBody>
          <a:bodyPr/>
          <a:lstStyle/>
          <a:p>
            <a:fld id="{4A5D77C4-23CB-470E-BFC9-A7A6CEC5DFDF}" type="datetimeFigureOut">
              <a:rPr lang="en-MY" smtClean="0"/>
              <a:t>8/1/2025</a:t>
            </a:fld>
            <a:endParaRPr lang="en-MY"/>
          </a:p>
        </p:txBody>
      </p:sp>
      <p:sp>
        <p:nvSpPr>
          <p:cNvPr id="5" name="Footer Placeholder 4">
            <a:extLst>
              <a:ext uri="{FF2B5EF4-FFF2-40B4-BE49-F238E27FC236}">
                <a16:creationId xmlns:a16="http://schemas.microsoft.com/office/drawing/2014/main" id="{D3F5B4A9-0500-999C-ECC4-E5187B3AEFE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56B03B15-3C16-06C0-D419-E32481972AA7}"/>
              </a:ext>
            </a:extLst>
          </p:cNvPr>
          <p:cNvSpPr>
            <a:spLocks noGrp="1"/>
          </p:cNvSpPr>
          <p:nvPr>
            <p:ph type="sldNum" sz="quarter" idx="12"/>
          </p:nvPr>
        </p:nvSpPr>
        <p:spPr/>
        <p:txBody>
          <a:bodyPr/>
          <a:lstStyle/>
          <a:p>
            <a:fld id="{F30D335D-AF89-4D26-B952-543F79E1C614}" type="slidenum">
              <a:rPr lang="en-MY" smtClean="0"/>
              <a:t>‹#›</a:t>
            </a:fld>
            <a:endParaRPr lang="en-MY"/>
          </a:p>
        </p:txBody>
      </p:sp>
    </p:spTree>
    <p:extLst>
      <p:ext uri="{BB962C8B-B14F-4D97-AF65-F5344CB8AC3E}">
        <p14:creationId xmlns:p14="http://schemas.microsoft.com/office/powerpoint/2010/main" val="155553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150D1-0F62-FDF8-30DB-BF8523FB75B5}"/>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414E1FF0-6679-0CC9-0EB3-C1340704C5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36C47AE-16A1-3137-299C-A9576EBE3C10}"/>
              </a:ext>
            </a:extLst>
          </p:cNvPr>
          <p:cNvSpPr>
            <a:spLocks noGrp="1"/>
          </p:cNvSpPr>
          <p:nvPr>
            <p:ph type="dt" sz="half" idx="10"/>
          </p:nvPr>
        </p:nvSpPr>
        <p:spPr/>
        <p:txBody>
          <a:bodyPr/>
          <a:lstStyle/>
          <a:p>
            <a:fld id="{4A5D77C4-23CB-470E-BFC9-A7A6CEC5DFDF}" type="datetimeFigureOut">
              <a:rPr lang="en-MY" smtClean="0"/>
              <a:t>8/1/2025</a:t>
            </a:fld>
            <a:endParaRPr lang="en-MY"/>
          </a:p>
        </p:txBody>
      </p:sp>
      <p:sp>
        <p:nvSpPr>
          <p:cNvPr id="5" name="Footer Placeholder 4">
            <a:extLst>
              <a:ext uri="{FF2B5EF4-FFF2-40B4-BE49-F238E27FC236}">
                <a16:creationId xmlns:a16="http://schemas.microsoft.com/office/drawing/2014/main" id="{4B5279A7-1ED1-42B7-6459-732014CEB28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46397FF-399F-5D02-679E-8BB6A2449CE1}"/>
              </a:ext>
            </a:extLst>
          </p:cNvPr>
          <p:cNvSpPr>
            <a:spLocks noGrp="1"/>
          </p:cNvSpPr>
          <p:nvPr>
            <p:ph type="sldNum" sz="quarter" idx="12"/>
          </p:nvPr>
        </p:nvSpPr>
        <p:spPr/>
        <p:txBody>
          <a:bodyPr/>
          <a:lstStyle/>
          <a:p>
            <a:fld id="{F30D335D-AF89-4D26-B952-543F79E1C614}" type="slidenum">
              <a:rPr lang="en-MY" smtClean="0"/>
              <a:t>‹#›</a:t>
            </a:fld>
            <a:endParaRPr lang="en-MY"/>
          </a:p>
        </p:txBody>
      </p:sp>
    </p:spTree>
    <p:extLst>
      <p:ext uri="{BB962C8B-B14F-4D97-AF65-F5344CB8AC3E}">
        <p14:creationId xmlns:p14="http://schemas.microsoft.com/office/powerpoint/2010/main" val="1119435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A6AE22-02A6-FDE4-826C-13688BCC97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C8EC7C21-DED3-CFDD-3D39-D2EAFD3E87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6A535C75-A463-09D1-8054-BD28C806CA68}"/>
              </a:ext>
            </a:extLst>
          </p:cNvPr>
          <p:cNvSpPr>
            <a:spLocks noGrp="1"/>
          </p:cNvSpPr>
          <p:nvPr>
            <p:ph type="dt" sz="half" idx="10"/>
          </p:nvPr>
        </p:nvSpPr>
        <p:spPr/>
        <p:txBody>
          <a:bodyPr/>
          <a:lstStyle/>
          <a:p>
            <a:fld id="{4A5D77C4-23CB-470E-BFC9-A7A6CEC5DFDF}" type="datetimeFigureOut">
              <a:rPr lang="en-MY" smtClean="0"/>
              <a:t>8/1/2025</a:t>
            </a:fld>
            <a:endParaRPr lang="en-MY"/>
          </a:p>
        </p:txBody>
      </p:sp>
      <p:sp>
        <p:nvSpPr>
          <p:cNvPr id="5" name="Footer Placeholder 4">
            <a:extLst>
              <a:ext uri="{FF2B5EF4-FFF2-40B4-BE49-F238E27FC236}">
                <a16:creationId xmlns:a16="http://schemas.microsoft.com/office/drawing/2014/main" id="{8672D878-0B36-A8E3-0B51-3FF26EE2071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15B653F-BB5F-F63C-2401-703D5648EA4B}"/>
              </a:ext>
            </a:extLst>
          </p:cNvPr>
          <p:cNvSpPr>
            <a:spLocks noGrp="1"/>
          </p:cNvSpPr>
          <p:nvPr>
            <p:ph type="sldNum" sz="quarter" idx="12"/>
          </p:nvPr>
        </p:nvSpPr>
        <p:spPr/>
        <p:txBody>
          <a:bodyPr/>
          <a:lstStyle/>
          <a:p>
            <a:fld id="{F30D335D-AF89-4D26-B952-543F79E1C614}" type="slidenum">
              <a:rPr lang="en-MY" smtClean="0"/>
              <a:t>‹#›</a:t>
            </a:fld>
            <a:endParaRPr lang="en-MY"/>
          </a:p>
        </p:txBody>
      </p:sp>
    </p:spTree>
    <p:extLst>
      <p:ext uri="{BB962C8B-B14F-4D97-AF65-F5344CB8AC3E}">
        <p14:creationId xmlns:p14="http://schemas.microsoft.com/office/powerpoint/2010/main" val="1828645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FC58-1274-6E9A-535A-9D418448CB84}"/>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FC9F8DC5-1721-CF51-103E-7DD7AAA030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EBA8777-6513-7E0C-7988-264918688D79}"/>
              </a:ext>
            </a:extLst>
          </p:cNvPr>
          <p:cNvSpPr>
            <a:spLocks noGrp="1"/>
          </p:cNvSpPr>
          <p:nvPr>
            <p:ph type="dt" sz="half" idx="10"/>
          </p:nvPr>
        </p:nvSpPr>
        <p:spPr/>
        <p:txBody>
          <a:bodyPr/>
          <a:lstStyle/>
          <a:p>
            <a:fld id="{4A5D77C4-23CB-470E-BFC9-A7A6CEC5DFDF}" type="datetimeFigureOut">
              <a:rPr lang="en-MY" smtClean="0"/>
              <a:t>8/1/2025</a:t>
            </a:fld>
            <a:endParaRPr lang="en-MY"/>
          </a:p>
        </p:txBody>
      </p:sp>
      <p:sp>
        <p:nvSpPr>
          <p:cNvPr id="5" name="Footer Placeholder 4">
            <a:extLst>
              <a:ext uri="{FF2B5EF4-FFF2-40B4-BE49-F238E27FC236}">
                <a16:creationId xmlns:a16="http://schemas.microsoft.com/office/drawing/2014/main" id="{0E5B1E07-0027-3596-8583-157E15CAEF8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8CB7455-96FB-6507-4741-BCBA78726A71}"/>
              </a:ext>
            </a:extLst>
          </p:cNvPr>
          <p:cNvSpPr>
            <a:spLocks noGrp="1"/>
          </p:cNvSpPr>
          <p:nvPr>
            <p:ph type="sldNum" sz="quarter" idx="12"/>
          </p:nvPr>
        </p:nvSpPr>
        <p:spPr/>
        <p:txBody>
          <a:bodyPr/>
          <a:lstStyle/>
          <a:p>
            <a:fld id="{F30D335D-AF89-4D26-B952-543F79E1C614}" type="slidenum">
              <a:rPr lang="en-MY" smtClean="0"/>
              <a:t>‹#›</a:t>
            </a:fld>
            <a:endParaRPr lang="en-MY"/>
          </a:p>
        </p:txBody>
      </p:sp>
    </p:spTree>
    <p:extLst>
      <p:ext uri="{BB962C8B-B14F-4D97-AF65-F5344CB8AC3E}">
        <p14:creationId xmlns:p14="http://schemas.microsoft.com/office/powerpoint/2010/main" val="29159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5BB58-A8A5-82A9-D1DD-9BBE8EF837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9E1390A0-2C88-5C17-47B1-34C8A9E74B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EC25B9-26AD-9423-1FF9-A8E43ADC3D5E}"/>
              </a:ext>
            </a:extLst>
          </p:cNvPr>
          <p:cNvSpPr>
            <a:spLocks noGrp="1"/>
          </p:cNvSpPr>
          <p:nvPr>
            <p:ph type="dt" sz="half" idx="10"/>
          </p:nvPr>
        </p:nvSpPr>
        <p:spPr/>
        <p:txBody>
          <a:bodyPr/>
          <a:lstStyle/>
          <a:p>
            <a:fld id="{4A5D77C4-23CB-470E-BFC9-A7A6CEC5DFDF}" type="datetimeFigureOut">
              <a:rPr lang="en-MY" smtClean="0"/>
              <a:t>8/1/2025</a:t>
            </a:fld>
            <a:endParaRPr lang="en-MY"/>
          </a:p>
        </p:txBody>
      </p:sp>
      <p:sp>
        <p:nvSpPr>
          <p:cNvPr id="5" name="Footer Placeholder 4">
            <a:extLst>
              <a:ext uri="{FF2B5EF4-FFF2-40B4-BE49-F238E27FC236}">
                <a16:creationId xmlns:a16="http://schemas.microsoft.com/office/drawing/2014/main" id="{7EC003E0-614D-2401-B380-B7A68D2CC4C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00E3F61A-D0F7-A758-1E0F-9E9AABDDE7E0}"/>
              </a:ext>
            </a:extLst>
          </p:cNvPr>
          <p:cNvSpPr>
            <a:spLocks noGrp="1"/>
          </p:cNvSpPr>
          <p:nvPr>
            <p:ph type="sldNum" sz="quarter" idx="12"/>
          </p:nvPr>
        </p:nvSpPr>
        <p:spPr/>
        <p:txBody>
          <a:bodyPr/>
          <a:lstStyle/>
          <a:p>
            <a:fld id="{F30D335D-AF89-4D26-B952-543F79E1C614}" type="slidenum">
              <a:rPr lang="en-MY" smtClean="0"/>
              <a:t>‹#›</a:t>
            </a:fld>
            <a:endParaRPr lang="en-MY"/>
          </a:p>
        </p:txBody>
      </p:sp>
    </p:spTree>
    <p:extLst>
      <p:ext uri="{BB962C8B-B14F-4D97-AF65-F5344CB8AC3E}">
        <p14:creationId xmlns:p14="http://schemas.microsoft.com/office/powerpoint/2010/main" val="3612146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07836-03F2-54C1-64C4-2E98EE4765F8}"/>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01D8D63F-143A-5C3A-D706-34DBB719AD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349003C2-B93B-2E53-3E23-6BBA718965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522B42D8-AA7A-64C7-7C5C-AA5D07718D6E}"/>
              </a:ext>
            </a:extLst>
          </p:cNvPr>
          <p:cNvSpPr>
            <a:spLocks noGrp="1"/>
          </p:cNvSpPr>
          <p:nvPr>
            <p:ph type="dt" sz="half" idx="10"/>
          </p:nvPr>
        </p:nvSpPr>
        <p:spPr/>
        <p:txBody>
          <a:bodyPr/>
          <a:lstStyle/>
          <a:p>
            <a:fld id="{4A5D77C4-23CB-470E-BFC9-A7A6CEC5DFDF}" type="datetimeFigureOut">
              <a:rPr lang="en-MY" smtClean="0"/>
              <a:t>8/1/2025</a:t>
            </a:fld>
            <a:endParaRPr lang="en-MY"/>
          </a:p>
        </p:txBody>
      </p:sp>
      <p:sp>
        <p:nvSpPr>
          <p:cNvPr id="6" name="Footer Placeholder 5">
            <a:extLst>
              <a:ext uri="{FF2B5EF4-FFF2-40B4-BE49-F238E27FC236}">
                <a16:creationId xmlns:a16="http://schemas.microsoft.com/office/drawing/2014/main" id="{701B57B7-1A9A-E433-97D7-3A8E13E81E89}"/>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987C2D37-C27E-CA37-49D8-0C4FFC0A8777}"/>
              </a:ext>
            </a:extLst>
          </p:cNvPr>
          <p:cNvSpPr>
            <a:spLocks noGrp="1"/>
          </p:cNvSpPr>
          <p:nvPr>
            <p:ph type="sldNum" sz="quarter" idx="12"/>
          </p:nvPr>
        </p:nvSpPr>
        <p:spPr/>
        <p:txBody>
          <a:bodyPr/>
          <a:lstStyle/>
          <a:p>
            <a:fld id="{F30D335D-AF89-4D26-B952-543F79E1C614}" type="slidenum">
              <a:rPr lang="en-MY" smtClean="0"/>
              <a:t>‹#›</a:t>
            </a:fld>
            <a:endParaRPr lang="en-MY"/>
          </a:p>
        </p:txBody>
      </p:sp>
    </p:spTree>
    <p:extLst>
      <p:ext uri="{BB962C8B-B14F-4D97-AF65-F5344CB8AC3E}">
        <p14:creationId xmlns:p14="http://schemas.microsoft.com/office/powerpoint/2010/main" val="4260202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4347-7E42-D01A-B5C4-0317411126D4}"/>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DEDBD66E-614B-2717-C2E3-B1D816B0C4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06E74B-27A8-EF30-BC29-A9044057B6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E6E383A7-78F4-7BC9-DA63-F37F4B8C3A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CD205C-A715-6F5A-0404-EA3F0C2801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D886742B-4CAB-178D-919D-9EA4EAA4F30E}"/>
              </a:ext>
            </a:extLst>
          </p:cNvPr>
          <p:cNvSpPr>
            <a:spLocks noGrp="1"/>
          </p:cNvSpPr>
          <p:nvPr>
            <p:ph type="dt" sz="half" idx="10"/>
          </p:nvPr>
        </p:nvSpPr>
        <p:spPr/>
        <p:txBody>
          <a:bodyPr/>
          <a:lstStyle/>
          <a:p>
            <a:fld id="{4A5D77C4-23CB-470E-BFC9-A7A6CEC5DFDF}" type="datetimeFigureOut">
              <a:rPr lang="en-MY" smtClean="0"/>
              <a:t>8/1/2025</a:t>
            </a:fld>
            <a:endParaRPr lang="en-MY"/>
          </a:p>
        </p:txBody>
      </p:sp>
      <p:sp>
        <p:nvSpPr>
          <p:cNvPr id="8" name="Footer Placeholder 7">
            <a:extLst>
              <a:ext uri="{FF2B5EF4-FFF2-40B4-BE49-F238E27FC236}">
                <a16:creationId xmlns:a16="http://schemas.microsoft.com/office/drawing/2014/main" id="{C99621DB-07D4-2D38-FBC1-8820AFD8FB4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B8EE6E6E-5CA6-D9C4-616A-7482A307FE87}"/>
              </a:ext>
            </a:extLst>
          </p:cNvPr>
          <p:cNvSpPr>
            <a:spLocks noGrp="1"/>
          </p:cNvSpPr>
          <p:nvPr>
            <p:ph type="sldNum" sz="quarter" idx="12"/>
          </p:nvPr>
        </p:nvSpPr>
        <p:spPr/>
        <p:txBody>
          <a:bodyPr/>
          <a:lstStyle/>
          <a:p>
            <a:fld id="{F30D335D-AF89-4D26-B952-543F79E1C614}" type="slidenum">
              <a:rPr lang="en-MY" smtClean="0"/>
              <a:t>‹#›</a:t>
            </a:fld>
            <a:endParaRPr lang="en-MY"/>
          </a:p>
        </p:txBody>
      </p:sp>
    </p:spTree>
    <p:extLst>
      <p:ext uri="{BB962C8B-B14F-4D97-AF65-F5344CB8AC3E}">
        <p14:creationId xmlns:p14="http://schemas.microsoft.com/office/powerpoint/2010/main" val="2122886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50493-EE42-76C0-E441-674F4B433B6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4094C62F-225D-CBCC-6B00-EE7A122F59BC}"/>
              </a:ext>
            </a:extLst>
          </p:cNvPr>
          <p:cNvSpPr>
            <a:spLocks noGrp="1"/>
          </p:cNvSpPr>
          <p:nvPr>
            <p:ph type="dt" sz="half" idx="10"/>
          </p:nvPr>
        </p:nvSpPr>
        <p:spPr/>
        <p:txBody>
          <a:bodyPr/>
          <a:lstStyle/>
          <a:p>
            <a:fld id="{4A5D77C4-23CB-470E-BFC9-A7A6CEC5DFDF}" type="datetimeFigureOut">
              <a:rPr lang="en-MY" smtClean="0"/>
              <a:t>8/1/2025</a:t>
            </a:fld>
            <a:endParaRPr lang="en-MY"/>
          </a:p>
        </p:txBody>
      </p:sp>
      <p:sp>
        <p:nvSpPr>
          <p:cNvPr id="4" name="Footer Placeholder 3">
            <a:extLst>
              <a:ext uri="{FF2B5EF4-FFF2-40B4-BE49-F238E27FC236}">
                <a16:creationId xmlns:a16="http://schemas.microsoft.com/office/drawing/2014/main" id="{1F4B816F-2D34-E8E8-7946-EBF23DD05630}"/>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BAC45419-BEAB-B493-E7F6-097D335465EE}"/>
              </a:ext>
            </a:extLst>
          </p:cNvPr>
          <p:cNvSpPr>
            <a:spLocks noGrp="1"/>
          </p:cNvSpPr>
          <p:nvPr>
            <p:ph type="sldNum" sz="quarter" idx="12"/>
          </p:nvPr>
        </p:nvSpPr>
        <p:spPr/>
        <p:txBody>
          <a:bodyPr/>
          <a:lstStyle/>
          <a:p>
            <a:fld id="{F30D335D-AF89-4D26-B952-543F79E1C614}" type="slidenum">
              <a:rPr lang="en-MY" smtClean="0"/>
              <a:t>‹#›</a:t>
            </a:fld>
            <a:endParaRPr lang="en-MY"/>
          </a:p>
        </p:txBody>
      </p:sp>
    </p:spTree>
    <p:extLst>
      <p:ext uri="{BB962C8B-B14F-4D97-AF65-F5344CB8AC3E}">
        <p14:creationId xmlns:p14="http://schemas.microsoft.com/office/powerpoint/2010/main" val="759821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6C144E-26D1-07B0-C1C5-36417A25D9AA}"/>
              </a:ext>
            </a:extLst>
          </p:cNvPr>
          <p:cNvSpPr>
            <a:spLocks noGrp="1"/>
          </p:cNvSpPr>
          <p:nvPr>
            <p:ph type="dt" sz="half" idx="10"/>
          </p:nvPr>
        </p:nvSpPr>
        <p:spPr/>
        <p:txBody>
          <a:bodyPr/>
          <a:lstStyle/>
          <a:p>
            <a:fld id="{4A5D77C4-23CB-470E-BFC9-A7A6CEC5DFDF}" type="datetimeFigureOut">
              <a:rPr lang="en-MY" smtClean="0"/>
              <a:t>8/1/2025</a:t>
            </a:fld>
            <a:endParaRPr lang="en-MY"/>
          </a:p>
        </p:txBody>
      </p:sp>
      <p:sp>
        <p:nvSpPr>
          <p:cNvPr id="3" name="Footer Placeholder 2">
            <a:extLst>
              <a:ext uri="{FF2B5EF4-FFF2-40B4-BE49-F238E27FC236}">
                <a16:creationId xmlns:a16="http://schemas.microsoft.com/office/drawing/2014/main" id="{93CB5D40-C8B0-CBB2-0953-6EF03EFBDF77}"/>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D3497F0C-A4F8-5630-3AE6-F80EFB21DFE9}"/>
              </a:ext>
            </a:extLst>
          </p:cNvPr>
          <p:cNvSpPr>
            <a:spLocks noGrp="1"/>
          </p:cNvSpPr>
          <p:nvPr>
            <p:ph type="sldNum" sz="quarter" idx="12"/>
          </p:nvPr>
        </p:nvSpPr>
        <p:spPr/>
        <p:txBody>
          <a:bodyPr/>
          <a:lstStyle/>
          <a:p>
            <a:fld id="{F30D335D-AF89-4D26-B952-543F79E1C614}" type="slidenum">
              <a:rPr lang="en-MY" smtClean="0"/>
              <a:t>‹#›</a:t>
            </a:fld>
            <a:endParaRPr lang="en-MY"/>
          </a:p>
        </p:txBody>
      </p:sp>
    </p:spTree>
    <p:extLst>
      <p:ext uri="{BB962C8B-B14F-4D97-AF65-F5344CB8AC3E}">
        <p14:creationId xmlns:p14="http://schemas.microsoft.com/office/powerpoint/2010/main" val="3701835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BAA17-0DB7-36BE-03AA-D0286F853C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CFD82232-8884-9FB1-00F0-E1C4DA3123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B9649227-120A-83DE-E462-7A8290E1B7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E94791-C7D8-5A30-A8F1-722665CFC950}"/>
              </a:ext>
            </a:extLst>
          </p:cNvPr>
          <p:cNvSpPr>
            <a:spLocks noGrp="1"/>
          </p:cNvSpPr>
          <p:nvPr>
            <p:ph type="dt" sz="half" idx="10"/>
          </p:nvPr>
        </p:nvSpPr>
        <p:spPr/>
        <p:txBody>
          <a:bodyPr/>
          <a:lstStyle/>
          <a:p>
            <a:fld id="{4A5D77C4-23CB-470E-BFC9-A7A6CEC5DFDF}" type="datetimeFigureOut">
              <a:rPr lang="en-MY" smtClean="0"/>
              <a:t>8/1/2025</a:t>
            </a:fld>
            <a:endParaRPr lang="en-MY"/>
          </a:p>
        </p:txBody>
      </p:sp>
      <p:sp>
        <p:nvSpPr>
          <p:cNvPr id="6" name="Footer Placeholder 5">
            <a:extLst>
              <a:ext uri="{FF2B5EF4-FFF2-40B4-BE49-F238E27FC236}">
                <a16:creationId xmlns:a16="http://schemas.microsoft.com/office/drawing/2014/main" id="{F812E3A1-C44C-A671-5B23-09DF76E9BD2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3214C8A0-819E-D751-3C17-0D889F0AD2ED}"/>
              </a:ext>
            </a:extLst>
          </p:cNvPr>
          <p:cNvSpPr>
            <a:spLocks noGrp="1"/>
          </p:cNvSpPr>
          <p:nvPr>
            <p:ph type="sldNum" sz="quarter" idx="12"/>
          </p:nvPr>
        </p:nvSpPr>
        <p:spPr/>
        <p:txBody>
          <a:bodyPr/>
          <a:lstStyle/>
          <a:p>
            <a:fld id="{F30D335D-AF89-4D26-B952-543F79E1C614}" type="slidenum">
              <a:rPr lang="en-MY" smtClean="0"/>
              <a:t>‹#›</a:t>
            </a:fld>
            <a:endParaRPr lang="en-MY"/>
          </a:p>
        </p:txBody>
      </p:sp>
    </p:spTree>
    <p:extLst>
      <p:ext uri="{BB962C8B-B14F-4D97-AF65-F5344CB8AC3E}">
        <p14:creationId xmlns:p14="http://schemas.microsoft.com/office/powerpoint/2010/main" val="3540036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CA361-1598-7657-234A-2C434A014C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5FE16409-8094-0D6A-0579-67396AF03F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0820FED0-B0A2-9F37-DCFA-362C99F6EF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DA4AEB-01A8-3844-B1B3-968F38A84469}"/>
              </a:ext>
            </a:extLst>
          </p:cNvPr>
          <p:cNvSpPr>
            <a:spLocks noGrp="1"/>
          </p:cNvSpPr>
          <p:nvPr>
            <p:ph type="dt" sz="half" idx="10"/>
          </p:nvPr>
        </p:nvSpPr>
        <p:spPr/>
        <p:txBody>
          <a:bodyPr/>
          <a:lstStyle/>
          <a:p>
            <a:fld id="{4A5D77C4-23CB-470E-BFC9-A7A6CEC5DFDF}" type="datetimeFigureOut">
              <a:rPr lang="en-MY" smtClean="0"/>
              <a:t>8/1/2025</a:t>
            </a:fld>
            <a:endParaRPr lang="en-MY"/>
          </a:p>
        </p:txBody>
      </p:sp>
      <p:sp>
        <p:nvSpPr>
          <p:cNvPr id="6" name="Footer Placeholder 5">
            <a:extLst>
              <a:ext uri="{FF2B5EF4-FFF2-40B4-BE49-F238E27FC236}">
                <a16:creationId xmlns:a16="http://schemas.microsoft.com/office/drawing/2014/main" id="{E39A07A8-99AC-0CCB-65BC-40FB7085DFC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04540DF9-917C-D5FA-5A14-901FEC58C737}"/>
              </a:ext>
            </a:extLst>
          </p:cNvPr>
          <p:cNvSpPr>
            <a:spLocks noGrp="1"/>
          </p:cNvSpPr>
          <p:nvPr>
            <p:ph type="sldNum" sz="quarter" idx="12"/>
          </p:nvPr>
        </p:nvSpPr>
        <p:spPr/>
        <p:txBody>
          <a:bodyPr/>
          <a:lstStyle/>
          <a:p>
            <a:fld id="{F30D335D-AF89-4D26-B952-543F79E1C614}" type="slidenum">
              <a:rPr lang="en-MY" smtClean="0"/>
              <a:t>‹#›</a:t>
            </a:fld>
            <a:endParaRPr lang="en-MY"/>
          </a:p>
        </p:txBody>
      </p:sp>
    </p:spTree>
    <p:extLst>
      <p:ext uri="{BB962C8B-B14F-4D97-AF65-F5344CB8AC3E}">
        <p14:creationId xmlns:p14="http://schemas.microsoft.com/office/powerpoint/2010/main" val="3839782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2E4B25-2564-2DFE-80C8-E66FCC3D3F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17597EFD-9350-C593-62BF-B17B3165D2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F0DA26CC-9A26-0F51-3676-49C9E4C3E7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5D77C4-23CB-470E-BFC9-A7A6CEC5DFDF}" type="datetimeFigureOut">
              <a:rPr lang="en-MY" smtClean="0"/>
              <a:t>8/1/2025</a:t>
            </a:fld>
            <a:endParaRPr lang="en-MY"/>
          </a:p>
        </p:txBody>
      </p:sp>
      <p:sp>
        <p:nvSpPr>
          <p:cNvPr id="5" name="Footer Placeholder 4">
            <a:extLst>
              <a:ext uri="{FF2B5EF4-FFF2-40B4-BE49-F238E27FC236}">
                <a16:creationId xmlns:a16="http://schemas.microsoft.com/office/drawing/2014/main" id="{9028ECF2-59FB-D19F-D0AC-57DEF44B09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C6EBF610-1051-EC16-AF4E-59AEA1F44F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D335D-AF89-4D26-B952-543F79E1C614}" type="slidenum">
              <a:rPr lang="en-MY" smtClean="0"/>
              <a:t>‹#›</a:t>
            </a:fld>
            <a:endParaRPr lang="en-MY"/>
          </a:p>
        </p:txBody>
      </p:sp>
    </p:spTree>
    <p:extLst>
      <p:ext uri="{BB962C8B-B14F-4D97-AF65-F5344CB8AC3E}">
        <p14:creationId xmlns:p14="http://schemas.microsoft.com/office/powerpoint/2010/main" val="1692380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urses.lumenlearning.com/suny-fmcc-careersuccess/chapter/career-development/" TargetMode="External"/><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hyperlink" Target="https://commons.wikimedia.org/wiki/File:Flag_of_the_Red_Cross.png"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mississippitoday.org/2023/02/22/rural-emergency-hospital-status-mississippi/"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tcs.pressbooks.pub/nursingfundamentals/chapter/2-4-communicating-with-health-care-team-members/" TargetMode="Externa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time-train-station-clock-deadline-4090/"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rawpixel.com/search/scrub?filter=psd" TargetMode="External"/><Relationship Id="rId2" Type="http://schemas.openxmlformats.org/officeDocument/2006/relationships/image" Target="../media/image4.1"/><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1"/><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hyperlink" Target="https://www.rawpixel.com/search/ca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hyperlink" Target="https://openclipart.org/detail/20496/calendar-by-cod_fsfe" TargetMode="Externa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841723-8C5B-48AA-9108-66F2D23F522B}"/>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03562" y="0"/>
            <a:ext cx="10288438" cy="6864317"/>
          </a:xfrm>
          <a:prstGeom prst="rect">
            <a:avLst/>
          </a:prstGeom>
        </p:spPr>
      </p:pic>
      <p:sp>
        <p:nvSpPr>
          <p:cNvPr id="2" name="Title 1">
            <a:extLst>
              <a:ext uri="{FF2B5EF4-FFF2-40B4-BE49-F238E27FC236}">
                <a16:creationId xmlns:a16="http://schemas.microsoft.com/office/drawing/2014/main" id="{0CF5AEE6-172C-BE5A-51DD-E0FF3D2C1123}"/>
              </a:ext>
            </a:extLst>
          </p:cNvPr>
          <p:cNvSpPr>
            <a:spLocks noGrp="1"/>
          </p:cNvSpPr>
          <p:nvPr>
            <p:ph type="ctrTitle"/>
          </p:nvPr>
        </p:nvSpPr>
        <p:spPr>
          <a:xfrm>
            <a:off x="1308699" y="1108075"/>
            <a:ext cx="9144000" cy="2387600"/>
          </a:xfrm>
        </p:spPr>
        <p:txBody>
          <a:bodyPr/>
          <a:lstStyle/>
          <a:p>
            <a:r>
              <a:rPr lang="en-MY" b="1" dirty="0">
                <a:latin typeface="Times New Roman" panose="02020603050405020304" pitchFamily="18" charset="0"/>
                <a:cs typeface="Times New Roman" panose="02020603050405020304" pitchFamily="18" charset="0"/>
              </a:rPr>
              <a:t>Hospital Waiting Time Analysis</a:t>
            </a:r>
          </a:p>
        </p:txBody>
      </p:sp>
      <p:sp>
        <p:nvSpPr>
          <p:cNvPr id="7" name="Rectangle 6">
            <a:extLst>
              <a:ext uri="{FF2B5EF4-FFF2-40B4-BE49-F238E27FC236}">
                <a16:creationId xmlns:a16="http://schemas.microsoft.com/office/drawing/2014/main" id="{78B6B85C-85F4-1E68-C5F4-1326848353FF}"/>
              </a:ext>
            </a:extLst>
          </p:cNvPr>
          <p:cNvSpPr/>
          <p:nvPr/>
        </p:nvSpPr>
        <p:spPr>
          <a:xfrm>
            <a:off x="0" y="0"/>
            <a:ext cx="1903562" cy="68580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9" name="Picture 8">
            <a:extLst>
              <a:ext uri="{FF2B5EF4-FFF2-40B4-BE49-F238E27FC236}">
                <a16:creationId xmlns:a16="http://schemas.microsoft.com/office/drawing/2014/main" id="{2DE845E5-6243-BBAC-E1A2-D1095EC9B73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08000"/>
            <a:ext cx="1906394" cy="1092200"/>
          </a:xfrm>
          <a:prstGeom prst="rect">
            <a:avLst/>
          </a:prstGeom>
        </p:spPr>
      </p:pic>
      <p:sp>
        <p:nvSpPr>
          <p:cNvPr id="3" name="Subtitle 2">
            <a:extLst>
              <a:ext uri="{FF2B5EF4-FFF2-40B4-BE49-F238E27FC236}">
                <a16:creationId xmlns:a16="http://schemas.microsoft.com/office/drawing/2014/main" id="{79BE3DB3-8A5D-8652-E4A3-4EDAEDC5B542}"/>
              </a:ext>
            </a:extLst>
          </p:cNvPr>
          <p:cNvSpPr>
            <a:spLocks noGrp="1"/>
          </p:cNvSpPr>
          <p:nvPr>
            <p:ph type="subTitle" idx="1"/>
          </p:nvPr>
        </p:nvSpPr>
        <p:spPr>
          <a:xfrm>
            <a:off x="-3620219" y="5376847"/>
            <a:ext cx="9144000" cy="1655762"/>
          </a:xfrm>
        </p:spPr>
        <p:txBody>
          <a:bodyPr/>
          <a:lstStyle/>
          <a:p>
            <a:r>
              <a:rPr lang="en-MY" b="1" dirty="0">
                <a:solidFill>
                  <a:schemeClr val="bg1"/>
                </a:solidFill>
              </a:rPr>
              <a:t> Reported by: </a:t>
            </a:r>
          </a:p>
          <a:p>
            <a:r>
              <a:rPr lang="en-MY" b="1" dirty="0">
                <a:solidFill>
                  <a:schemeClr val="bg1"/>
                </a:solidFill>
              </a:rPr>
              <a:t>Haziq Zaaran</a:t>
            </a:r>
          </a:p>
        </p:txBody>
      </p:sp>
    </p:spTree>
    <p:extLst>
      <p:ext uri="{BB962C8B-B14F-4D97-AF65-F5344CB8AC3E}">
        <p14:creationId xmlns:p14="http://schemas.microsoft.com/office/powerpoint/2010/main" val="4075838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16FBD-7F73-51FC-7187-1A9F4086F5A9}"/>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7B1BD82D-49CE-9EAC-B7A1-CC88411C8164}"/>
              </a:ext>
            </a:extLst>
          </p:cNvPr>
          <p:cNvSpPr txBox="1"/>
          <p:nvPr/>
        </p:nvSpPr>
        <p:spPr>
          <a:xfrm>
            <a:off x="724354" y="513629"/>
            <a:ext cx="10314869" cy="5586658"/>
          </a:xfrm>
          <a:prstGeom prst="rect">
            <a:avLst/>
          </a:prstGeom>
          <a:noFill/>
        </p:spPr>
        <p:txBody>
          <a:bodyPr wrap="square">
            <a:spAutoFit/>
          </a:bodyPr>
          <a:lstStyle/>
          <a:p>
            <a:pPr>
              <a:lnSpc>
                <a:spcPct val="150000"/>
              </a:lnSpc>
            </a:pPr>
            <a:r>
              <a:rPr lang="en-US" sz="1600" b="1" dirty="0">
                <a:latin typeface="Arial" panose="020B0604020202020204" pitchFamily="34" charset="0"/>
                <a:cs typeface="Arial" panose="020B0604020202020204" pitchFamily="34" charset="0"/>
              </a:rPr>
              <a:t>Improvements:</a:t>
            </a:r>
          </a:p>
          <a:p>
            <a:pPr>
              <a:lnSpc>
                <a:spcPct val="150000"/>
              </a:lnSpc>
            </a:pPr>
            <a:r>
              <a:rPr lang="en-US" sz="1600" b="1" dirty="0">
                <a:latin typeface="Arial" panose="020B0604020202020204" pitchFamily="34" charset="0"/>
                <a:cs typeface="Arial" panose="020B0604020202020204" pitchFamily="34" charset="0"/>
              </a:rPr>
              <a:t>1. Address Morning Congestion (8 AM - 10 AM):</a:t>
            </a:r>
          </a:p>
          <a:p>
            <a:pPr>
              <a:lnSpc>
                <a:spcPct val="15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Action:</a:t>
            </a:r>
            <a:r>
              <a:rPr lang="en-US" sz="1600" dirty="0">
                <a:latin typeface="Arial" panose="020B0604020202020204" pitchFamily="34" charset="0"/>
                <a:cs typeface="Arial" panose="020B0604020202020204" pitchFamily="34" charset="0"/>
              </a:rPr>
              <a:t> Increase staffing during peak hours by reallocating staff from slower periods (e.g., late afternoon) or hiring additional staff for mornings.</a:t>
            </a:r>
          </a:p>
          <a:p>
            <a:pPr>
              <a:lnSpc>
                <a:spcPct val="15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Result:</a:t>
            </a:r>
            <a:r>
              <a:rPr lang="en-US" sz="1600" dirty="0">
                <a:latin typeface="Arial" panose="020B0604020202020204" pitchFamily="34" charset="0"/>
                <a:cs typeface="Arial" panose="020B0604020202020204" pitchFamily="34" charset="0"/>
              </a:rPr>
              <a:t> Reduced patient-to-staff ratio, enabling faster service during the busiest hours.</a:t>
            </a:r>
          </a:p>
          <a:p>
            <a:pPr>
              <a:lnSpc>
                <a:spcPct val="15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Additional Solution:</a:t>
            </a:r>
            <a:r>
              <a:rPr lang="en-US" sz="1600" dirty="0">
                <a:latin typeface="Arial" panose="020B0604020202020204" pitchFamily="34" charset="0"/>
                <a:cs typeface="Arial" panose="020B0604020202020204" pitchFamily="34" charset="0"/>
              </a:rPr>
              <a:t> Stagger appointment scheduling to spread patient visits more evenly across the day.</a:t>
            </a:r>
          </a:p>
          <a:p>
            <a:pPr>
              <a:lnSpc>
                <a:spcPct val="150000"/>
              </a:lnSpc>
            </a:pPr>
            <a:r>
              <a:rPr lang="en-US" sz="1600" b="1" dirty="0">
                <a:latin typeface="Arial" panose="020B0604020202020204" pitchFamily="34" charset="0"/>
                <a:cs typeface="Arial" panose="020B0604020202020204" pitchFamily="34" charset="0"/>
              </a:rPr>
              <a:t>2. Optimize Afternoon and Evening Operations:</a:t>
            </a:r>
          </a:p>
          <a:p>
            <a:pPr>
              <a:lnSpc>
                <a:spcPct val="15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Action:</a:t>
            </a:r>
            <a:r>
              <a:rPr lang="en-US" sz="1600" dirty="0">
                <a:latin typeface="Arial" panose="020B0604020202020204" pitchFamily="34" charset="0"/>
                <a:cs typeface="Arial" panose="020B0604020202020204" pitchFamily="34" charset="0"/>
              </a:rPr>
              <a:t> Redistribute non-essential staff from late afternoon to evening shifts to address inefficiencies (e.g., maintain a steady operational flow).</a:t>
            </a:r>
          </a:p>
          <a:p>
            <a:pPr>
              <a:lnSpc>
                <a:spcPct val="15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Result:</a:t>
            </a:r>
            <a:r>
              <a:rPr lang="en-US" sz="1600" dirty="0">
                <a:latin typeface="Arial" panose="020B0604020202020204" pitchFamily="34" charset="0"/>
                <a:cs typeface="Arial" panose="020B0604020202020204" pitchFamily="34" charset="0"/>
              </a:rPr>
              <a:t> Improved responsiveness in the evening without increasing total staffing costs.</a:t>
            </a:r>
          </a:p>
          <a:p>
            <a:pPr>
              <a:lnSpc>
                <a:spcPct val="150000"/>
              </a:lnSpc>
            </a:pPr>
            <a:r>
              <a:rPr lang="en-US" sz="1600" b="1" dirty="0">
                <a:latin typeface="Arial" panose="020B0604020202020204" pitchFamily="34" charset="0"/>
                <a:cs typeface="Arial" panose="020B0604020202020204" pitchFamily="34" charset="0"/>
              </a:rPr>
              <a:t>3. Streamline Processes Across All Hours:</a:t>
            </a:r>
          </a:p>
          <a:p>
            <a:pPr>
              <a:lnSpc>
                <a:spcPct val="150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Action:</a:t>
            </a:r>
            <a:r>
              <a:rPr lang="en-US" sz="1600" dirty="0">
                <a:latin typeface="Arial" panose="020B0604020202020204" pitchFamily="34" charset="0"/>
                <a:cs typeface="Arial" panose="020B0604020202020204" pitchFamily="34" charset="0"/>
              </a:rPr>
              <a:t> Implement process improvements, such as:</a:t>
            </a:r>
          </a:p>
          <a:p>
            <a:pPr marL="742950" lvl="1"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Expedited triage for simple cases.</a:t>
            </a:r>
          </a:p>
          <a:p>
            <a:pPr marL="742950" lvl="1"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Digital check-ins to minimize waiting during intake.</a:t>
            </a:r>
          </a:p>
          <a:p>
            <a:pPr marL="742950" lvl="1"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Automated notifications to alert patients of delays and reduce perceived wait times.</a:t>
            </a:r>
          </a:p>
        </p:txBody>
      </p:sp>
    </p:spTree>
    <p:extLst>
      <p:ext uri="{BB962C8B-B14F-4D97-AF65-F5344CB8AC3E}">
        <p14:creationId xmlns:p14="http://schemas.microsoft.com/office/powerpoint/2010/main" val="2358819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342D-4B95-B493-A9A0-1E8413BDE3A6}"/>
              </a:ext>
            </a:extLst>
          </p:cNvPr>
          <p:cNvSpPr>
            <a:spLocks noGrp="1"/>
          </p:cNvSpPr>
          <p:nvPr>
            <p:ph type="title"/>
          </p:nvPr>
        </p:nvSpPr>
        <p:spPr/>
        <p:txBody>
          <a:bodyPr/>
          <a:lstStyle/>
          <a:p>
            <a:r>
              <a:rPr lang="en-MY" dirty="0"/>
              <a:t>Where do We Need Staff?</a:t>
            </a:r>
          </a:p>
        </p:txBody>
      </p:sp>
      <p:sp>
        <p:nvSpPr>
          <p:cNvPr id="3" name="Content Placeholder 2">
            <a:extLst>
              <a:ext uri="{FF2B5EF4-FFF2-40B4-BE49-F238E27FC236}">
                <a16:creationId xmlns:a16="http://schemas.microsoft.com/office/drawing/2014/main" id="{32AB2900-9201-A1A9-04C9-8C45E9962935}"/>
              </a:ext>
            </a:extLst>
          </p:cNvPr>
          <p:cNvSpPr>
            <a:spLocks noGrp="1"/>
          </p:cNvSpPr>
          <p:nvPr>
            <p:ph idx="1"/>
          </p:nvPr>
        </p:nvSpPr>
        <p:spPr>
          <a:xfrm>
            <a:off x="6705600" y="1825625"/>
            <a:ext cx="4648200" cy="4351338"/>
          </a:xfrm>
        </p:spPr>
        <p:txBody>
          <a:bodyPr>
            <a:normAutofit fontScale="55000" lnSpcReduction="20000"/>
          </a:bodyPr>
          <a:lstStyle/>
          <a:p>
            <a:pPr marL="0" indent="0">
              <a:lnSpc>
                <a:spcPct val="120000"/>
              </a:lnSpc>
              <a:buNone/>
            </a:pPr>
            <a:r>
              <a:rPr lang="en-MY" b="1" dirty="0"/>
              <a:t>Insight</a:t>
            </a:r>
          </a:p>
          <a:p>
            <a:pPr marL="0" indent="0" algn="just">
              <a:lnSpc>
                <a:spcPct val="120000"/>
              </a:lnSpc>
              <a:buNone/>
            </a:pPr>
            <a:r>
              <a:rPr lang="en-MY" dirty="0"/>
              <a:t>Since Consultation Time reaching 88% higher compare to Process Time, this proven that need adjustment I medical staff due we predicted that the reason wait time to see the doctor is limited due the number of doctors. High volume of patients &amp; number of doctor did not align, leading to  dragging more time for wait.</a:t>
            </a:r>
          </a:p>
          <a:p>
            <a:pPr marL="0" indent="0">
              <a:lnSpc>
                <a:spcPct val="120000"/>
              </a:lnSpc>
              <a:buNone/>
            </a:pPr>
            <a:r>
              <a:rPr lang="en-MY" b="1" dirty="0"/>
              <a:t>Key Improvements</a:t>
            </a:r>
          </a:p>
          <a:p>
            <a:pPr marL="0" indent="0" algn="just">
              <a:lnSpc>
                <a:spcPct val="120000"/>
              </a:lnSpc>
              <a:buNone/>
            </a:pPr>
            <a:r>
              <a:rPr lang="en-MY" dirty="0"/>
              <a:t>The hospital can considering hiring more medical staff in order reducing the waiting time. These can be encounter effectively due more energy can be utilize  for running the hospital optimization with optimum time and hospitality.</a:t>
            </a:r>
          </a:p>
        </p:txBody>
      </p:sp>
      <p:graphicFrame>
        <p:nvGraphicFramePr>
          <p:cNvPr id="4" name="Chart 3">
            <a:extLst>
              <a:ext uri="{FF2B5EF4-FFF2-40B4-BE49-F238E27FC236}">
                <a16:creationId xmlns:a16="http://schemas.microsoft.com/office/drawing/2014/main" id="{074603BE-4A3B-ED75-3CA8-3201436C592A}"/>
              </a:ext>
            </a:extLst>
          </p:cNvPr>
          <p:cNvGraphicFramePr>
            <a:graphicFrameLocks/>
          </p:cNvGraphicFramePr>
          <p:nvPr>
            <p:extLst>
              <p:ext uri="{D42A27DB-BD31-4B8C-83A1-F6EECF244321}">
                <p14:modId xmlns:p14="http://schemas.microsoft.com/office/powerpoint/2010/main" val="2294395595"/>
              </p:ext>
            </p:extLst>
          </p:nvPr>
        </p:nvGraphicFramePr>
        <p:xfrm>
          <a:off x="381697" y="2063717"/>
          <a:ext cx="6139056" cy="33528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39804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9B7BF-1E05-5208-F07E-36BE0AE10C71}"/>
              </a:ext>
            </a:extLst>
          </p:cNvPr>
          <p:cNvSpPr>
            <a:spLocks noGrp="1"/>
          </p:cNvSpPr>
          <p:nvPr>
            <p:ph type="title"/>
          </p:nvPr>
        </p:nvSpPr>
        <p:spPr/>
        <p:txBody>
          <a:bodyPr/>
          <a:lstStyle/>
          <a:p>
            <a:r>
              <a:rPr lang="en-MY" dirty="0"/>
              <a:t>Recommendations</a:t>
            </a:r>
          </a:p>
        </p:txBody>
      </p:sp>
      <p:pic>
        <p:nvPicPr>
          <p:cNvPr id="10" name="Picture 9">
            <a:extLst>
              <a:ext uri="{FF2B5EF4-FFF2-40B4-BE49-F238E27FC236}">
                <a16:creationId xmlns:a16="http://schemas.microsoft.com/office/drawing/2014/main" id="{F126B950-DDF2-7AC5-B62B-EAE3E2B47C95}"/>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 y="-1"/>
            <a:ext cx="10343489" cy="6899107"/>
          </a:xfrm>
          <a:prstGeom prst="rect">
            <a:avLst/>
          </a:prstGeom>
        </p:spPr>
      </p:pic>
      <p:sp>
        <p:nvSpPr>
          <p:cNvPr id="6" name="Rectangle 3">
            <a:extLst>
              <a:ext uri="{FF2B5EF4-FFF2-40B4-BE49-F238E27FC236}">
                <a16:creationId xmlns:a16="http://schemas.microsoft.com/office/drawing/2014/main" id="{4C410B14-8BC4-5107-AAB5-246E194BA295}"/>
              </a:ext>
            </a:extLst>
          </p:cNvPr>
          <p:cNvSpPr>
            <a:spLocks noChangeArrowheads="1"/>
          </p:cNvSpPr>
          <p:nvPr/>
        </p:nvSpPr>
        <p:spPr bwMode="auto">
          <a:xfrm>
            <a:off x="838200" y="1087263"/>
            <a:ext cx="9925050" cy="5858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Arial" panose="020B0604020202020204" pitchFamily="34" charset="0"/>
              </a:rPr>
              <a:t>Address Morning Congestion (8–10 AM):</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Increase staffing or reallocate from slower periods. </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Stagger appointments to balance patient load. </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tx1"/>
                </a:solidFill>
                <a:effectLst/>
                <a:latin typeface="Arial" panose="020B0604020202020204" pitchFamily="34" charset="0"/>
              </a:rPr>
              <a:t>Optimize Afternoon &amp; Evening Operations: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Shift non-essential staff from afternoons to evenings. </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Improve workflows to enhance evening responsiveness. </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b="1" i="0" u="none" strike="noStrike" cap="none" normalizeH="0" baseline="0" dirty="0">
                <a:ln>
                  <a:noFill/>
                </a:ln>
                <a:solidFill>
                  <a:schemeClr val="tx1"/>
                </a:solidFill>
                <a:effectLst/>
                <a:latin typeface="Arial" panose="020B0604020202020204" pitchFamily="34" charset="0"/>
              </a:rPr>
              <a:t>Streamline Processes Across All Hours: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Introduce expedited triage for simple cases. </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Implement digital check-ins and automated notifications. </a:t>
            </a: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en-US" altLang="en-US" b="1" i="0" u="none" strike="noStrike" cap="none" normalizeH="0" baseline="0" dirty="0">
                <a:ln>
                  <a:noFill/>
                </a:ln>
                <a:solidFill>
                  <a:schemeClr val="tx1"/>
                </a:solidFill>
                <a:effectLst/>
                <a:latin typeface="Arial" panose="020B0604020202020204" pitchFamily="34" charset="0"/>
              </a:rPr>
              <a:t>Encourage Off-Peak Appointments: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Promote scheduling on underutilized days (e.g., Thursdays, Sundays). </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Offer incentives for off-peak appointments. </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9323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89E36-6791-AC38-7C3E-A7F05FC54F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83C934-6193-BD52-49C7-1E81B1B2DF9E}"/>
              </a:ext>
            </a:extLst>
          </p:cNvPr>
          <p:cNvSpPr>
            <a:spLocks noGrp="1"/>
          </p:cNvSpPr>
          <p:nvPr>
            <p:ph type="title"/>
          </p:nvPr>
        </p:nvSpPr>
        <p:spPr>
          <a:xfrm>
            <a:off x="838200" y="365125"/>
            <a:ext cx="10515600" cy="822325"/>
          </a:xfrm>
        </p:spPr>
        <p:txBody>
          <a:bodyPr/>
          <a:lstStyle/>
          <a:p>
            <a:r>
              <a:rPr lang="en-MY" dirty="0"/>
              <a:t>Recommendations</a:t>
            </a:r>
          </a:p>
        </p:txBody>
      </p:sp>
      <p:pic>
        <p:nvPicPr>
          <p:cNvPr id="10" name="Picture 9">
            <a:extLst>
              <a:ext uri="{FF2B5EF4-FFF2-40B4-BE49-F238E27FC236}">
                <a16:creationId xmlns:a16="http://schemas.microsoft.com/office/drawing/2014/main" id="{7C797BFB-207A-C9B7-2A69-4F7AE7E5BFF1}"/>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17800" y="0"/>
            <a:ext cx="9474200" cy="6858000"/>
          </a:xfrm>
          <a:prstGeom prst="rect">
            <a:avLst/>
          </a:prstGeom>
        </p:spPr>
      </p:pic>
      <p:sp>
        <p:nvSpPr>
          <p:cNvPr id="11" name="TextBox 10">
            <a:extLst>
              <a:ext uri="{FF2B5EF4-FFF2-40B4-BE49-F238E27FC236}">
                <a16:creationId xmlns:a16="http://schemas.microsoft.com/office/drawing/2014/main" id="{35A31760-993F-C4CF-6E44-F6E2021A67B8}"/>
              </a:ext>
            </a:extLst>
          </p:cNvPr>
          <p:cNvSpPr txBox="1"/>
          <p:nvPr/>
        </p:nvSpPr>
        <p:spPr>
          <a:xfrm>
            <a:off x="3431124" y="4887125"/>
            <a:ext cx="8760876" cy="230832"/>
          </a:xfrm>
          <a:prstGeom prst="rect">
            <a:avLst/>
          </a:prstGeom>
          <a:noFill/>
        </p:spPr>
        <p:txBody>
          <a:bodyPr wrap="square" rtlCol="0">
            <a:spAutoFit/>
          </a:bodyPr>
          <a:lstStyle/>
          <a:p>
            <a:r>
              <a:rPr lang="en-MY" sz="900">
                <a:hlinkClick r:id="rId3" tooltip="https://wtcs.pressbooks.pub/nursingfundamentals/chapter/2-4-communicating-with-health-care-team-members/"/>
              </a:rPr>
              <a:t>This Photo</a:t>
            </a:r>
            <a:r>
              <a:rPr lang="en-MY" sz="900"/>
              <a:t> by Unknown Author is licensed under </a:t>
            </a:r>
            <a:r>
              <a:rPr lang="en-MY" sz="900">
                <a:hlinkClick r:id="rId4" tooltip="https://creativecommons.org/licenses/by/3.0/"/>
              </a:rPr>
              <a:t>CC BY</a:t>
            </a:r>
            <a:endParaRPr lang="en-MY" sz="900"/>
          </a:p>
        </p:txBody>
      </p:sp>
      <p:sp>
        <p:nvSpPr>
          <p:cNvPr id="6" name="Rectangle 3">
            <a:extLst>
              <a:ext uri="{FF2B5EF4-FFF2-40B4-BE49-F238E27FC236}">
                <a16:creationId xmlns:a16="http://schemas.microsoft.com/office/drawing/2014/main" id="{DCD60523-BAAA-AD1A-2E32-6D83A3A512CC}"/>
              </a:ext>
            </a:extLst>
          </p:cNvPr>
          <p:cNvSpPr>
            <a:spLocks noChangeArrowheads="1"/>
          </p:cNvSpPr>
          <p:nvPr/>
        </p:nvSpPr>
        <p:spPr bwMode="auto">
          <a:xfrm>
            <a:off x="996950" y="945762"/>
            <a:ext cx="9925050" cy="5442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AutoNum type="arabicPeriod" startAt="5"/>
              <a:tabLst/>
            </a:pPr>
            <a:r>
              <a:rPr kumimoji="0" lang="en-US" altLang="en-US" b="1" i="0" u="none" strike="noStrike" cap="none" normalizeH="0" baseline="0" dirty="0">
                <a:ln>
                  <a:noFill/>
                </a:ln>
                <a:solidFill>
                  <a:schemeClr val="tx1"/>
                </a:solidFill>
                <a:effectLst/>
                <a:latin typeface="Arial" panose="020B0604020202020204" pitchFamily="34" charset="0"/>
              </a:rPr>
              <a:t>Adjust Staffing Levels: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Increase staff on peak days (e.g., Mondays, Wednesdays). </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Use real-time tracking to dynamically allocate staff. </a:t>
            </a:r>
          </a:p>
          <a:p>
            <a:pPr marL="0" marR="0" lvl="0" indent="0" algn="l" defTabSz="914400" rtl="0" eaLnBrk="0" fontAlgn="base" latinLnBrk="0" hangingPunct="0">
              <a:lnSpc>
                <a:spcPct val="150000"/>
              </a:lnSpc>
              <a:spcBef>
                <a:spcPct val="0"/>
              </a:spcBef>
              <a:spcAft>
                <a:spcPct val="0"/>
              </a:spcAft>
              <a:buClrTx/>
              <a:buSzTx/>
              <a:buFontTx/>
              <a:buAutoNum type="arabicPeriod" startAt="6"/>
              <a:tabLst/>
            </a:pPr>
            <a:r>
              <a:rPr kumimoji="0" lang="en-US" altLang="en-US" b="1" i="0" u="none" strike="noStrike" cap="none" normalizeH="0" baseline="0" dirty="0">
                <a:ln>
                  <a:noFill/>
                </a:ln>
                <a:solidFill>
                  <a:schemeClr val="tx1"/>
                </a:solidFill>
                <a:effectLst/>
                <a:latin typeface="Arial" panose="020B0604020202020204" pitchFamily="34" charset="0"/>
              </a:rPr>
              <a:t>Automate &amp; Modernize Systems: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Introduce automated check-ins and scheduling tools. </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Use queue management systems for wait time updates. </a:t>
            </a:r>
          </a:p>
          <a:p>
            <a:pPr marL="0" marR="0" lvl="0" indent="0" algn="l" defTabSz="914400" rtl="0" eaLnBrk="0" fontAlgn="base" latinLnBrk="0" hangingPunct="0">
              <a:lnSpc>
                <a:spcPct val="150000"/>
              </a:lnSpc>
              <a:spcBef>
                <a:spcPct val="0"/>
              </a:spcBef>
              <a:spcAft>
                <a:spcPct val="0"/>
              </a:spcAft>
              <a:buClrTx/>
              <a:buSzTx/>
              <a:buFontTx/>
              <a:buAutoNum type="arabicPeriod" startAt="7"/>
              <a:tabLst/>
            </a:pPr>
            <a:r>
              <a:rPr kumimoji="0" lang="en-US" altLang="en-US" b="1" i="0" u="none" strike="noStrike" cap="none" normalizeH="0" baseline="0" dirty="0">
                <a:ln>
                  <a:noFill/>
                </a:ln>
                <a:solidFill>
                  <a:schemeClr val="tx1"/>
                </a:solidFill>
                <a:effectLst/>
                <a:latin typeface="Arial" panose="020B0604020202020204" pitchFamily="34" charset="0"/>
              </a:rPr>
              <a:t>Target Specific Bottlenecks: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Streamline Medicare, Corporate, and HMO workflows. </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Digitize documentation to save time. </a:t>
            </a:r>
          </a:p>
          <a:p>
            <a:pPr marL="0" marR="0" lvl="0" indent="0" algn="l" defTabSz="914400" rtl="0" eaLnBrk="0" fontAlgn="base" latinLnBrk="0" hangingPunct="0">
              <a:lnSpc>
                <a:spcPct val="150000"/>
              </a:lnSpc>
              <a:spcBef>
                <a:spcPct val="0"/>
              </a:spcBef>
              <a:spcAft>
                <a:spcPct val="0"/>
              </a:spcAft>
              <a:buClrTx/>
              <a:buSzTx/>
              <a:buFontTx/>
              <a:buAutoNum type="arabicPeriod" startAt="8"/>
              <a:tabLst/>
            </a:pPr>
            <a:r>
              <a:rPr kumimoji="0" lang="en-US" altLang="en-US" b="1" i="0" u="none" strike="noStrike" cap="none" normalizeH="0" baseline="0" dirty="0">
                <a:ln>
                  <a:noFill/>
                </a:ln>
                <a:solidFill>
                  <a:schemeClr val="tx1"/>
                </a:solidFill>
                <a:effectLst/>
                <a:latin typeface="Arial" panose="020B0604020202020204" pitchFamily="34" charset="0"/>
              </a:rPr>
              <a:t>Train Staff &amp; Expand Hours: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Train staff for high-volume efficiency. </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Extend operational hours on peak days (e.g., Mondays). </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3711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8F646-DF9A-F71C-410D-DCD43A7B2796}"/>
              </a:ext>
            </a:extLst>
          </p:cNvPr>
          <p:cNvSpPr>
            <a:spLocks noGrp="1"/>
          </p:cNvSpPr>
          <p:nvPr>
            <p:ph type="title"/>
          </p:nvPr>
        </p:nvSpPr>
        <p:spPr/>
        <p:txBody>
          <a:bodyPr/>
          <a:lstStyle/>
          <a:p>
            <a:r>
              <a:rPr lang="en-MY" b="1" dirty="0">
                <a:latin typeface="+mn-lt"/>
              </a:rPr>
              <a:t>Problem Statement</a:t>
            </a:r>
          </a:p>
        </p:txBody>
      </p:sp>
      <p:pic>
        <p:nvPicPr>
          <p:cNvPr id="5" name="Picture 4">
            <a:extLst>
              <a:ext uri="{FF2B5EF4-FFF2-40B4-BE49-F238E27FC236}">
                <a16:creationId xmlns:a16="http://schemas.microsoft.com/office/drawing/2014/main" id="{5D5348FE-B432-6329-83CF-4B99337F794E}"/>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140451" y="0"/>
            <a:ext cx="9620250" cy="6940550"/>
          </a:xfrm>
          <a:prstGeom prst="rect">
            <a:avLst/>
          </a:prstGeom>
        </p:spPr>
      </p:pic>
      <p:sp>
        <p:nvSpPr>
          <p:cNvPr id="3" name="Content Placeholder 2">
            <a:extLst>
              <a:ext uri="{FF2B5EF4-FFF2-40B4-BE49-F238E27FC236}">
                <a16:creationId xmlns:a16="http://schemas.microsoft.com/office/drawing/2014/main" id="{ED02C436-F256-AEC0-F096-B53C39D025CB}"/>
              </a:ext>
            </a:extLst>
          </p:cNvPr>
          <p:cNvSpPr>
            <a:spLocks noGrp="1"/>
          </p:cNvSpPr>
          <p:nvPr>
            <p:ph idx="1"/>
          </p:nvPr>
        </p:nvSpPr>
        <p:spPr/>
        <p:txBody>
          <a:bodyPr/>
          <a:lstStyle/>
          <a:p>
            <a:pPr marL="0" indent="0" algn="just">
              <a:buNone/>
            </a:pPr>
            <a:r>
              <a:rPr lang="en-US" dirty="0"/>
              <a:t>The hospital has been receiving multiple complaints concerning </a:t>
            </a:r>
            <a:r>
              <a:rPr lang="en-US" b="1" dirty="0"/>
              <a:t>long wait times for patients</a:t>
            </a:r>
            <a:r>
              <a:rPr lang="en-US" dirty="0"/>
              <a:t>. These complaints are raising concerns about the </a:t>
            </a:r>
            <a:r>
              <a:rPr lang="en-US" b="1" dirty="0"/>
              <a:t>efficiency of the hospital's operations</a:t>
            </a:r>
            <a:r>
              <a:rPr lang="en-US" dirty="0"/>
              <a:t>, specifically the wait times before patients can be seen by a medical professional. As a result, management is seeking answers to several key questions to better understand the </a:t>
            </a:r>
            <a:r>
              <a:rPr lang="en-US" b="1" dirty="0"/>
              <a:t>root causes of these delays</a:t>
            </a:r>
            <a:r>
              <a:rPr lang="en-US" dirty="0"/>
              <a:t>, assess the validity of the complaints, and</a:t>
            </a:r>
            <a:r>
              <a:rPr lang="en-US" b="1" dirty="0"/>
              <a:t> identify any potential systemic issues </a:t>
            </a:r>
            <a:r>
              <a:rPr lang="en-US" dirty="0"/>
              <a:t>that may be contributing to the problem.</a:t>
            </a:r>
            <a:endParaRPr lang="en-MY" dirty="0"/>
          </a:p>
        </p:txBody>
      </p:sp>
    </p:spTree>
    <p:extLst>
      <p:ext uri="{BB962C8B-B14F-4D97-AF65-F5344CB8AC3E}">
        <p14:creationId xmlns:p14="http://schemas.microsoft.com/office/powerpoint/2010/main" val="1555496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1B96D-FC9E-1732-7575-66A32A78C46B}"/>
              </a:ext>
            </a:extLst>
          </p:cNvPr>
          <p:cNvSpPr>
            <a:spLocks noGrp="1"/>
          </p:cNvSpPr>
          <p:nvPr>
            <p:ph type="title"/>
          </p:nvPr>
        </p:nvSpPr>
        <p:spPr/>
        <p:txBody>
          <a:bodyPr/>
          <a:lstStyle/>
          <a:p>
            <a:r>
              <a:rPr lang="en-MY" b="1" dirty="0">
                <a:latin typeface="+mn-lt"/>
              </a:rPr>
              <a:t>Task</a:t>
            </a:r>
          </a:p>
        </p:txBody>
      </p:sp>
      <p:pic>
        <p:nvPicPr>
          <p:cNvPr id="5" name="Picture 4">
            <a:extLst>
              <a:ext uri="{FF2B5EF4-FFF2-40B4-BE49-F238E27FC236}">
                <a16:creationId xmlns:a16="http://schemas.microsoft.com/office/drawing/2014/main" id="{FD9119C6-4842-E696-D84A-BBC80E7FEBD9}"/>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0267950" cy="6840034"/>
          </a:xfrm>
          <a:prstGeom prst="rect">
            <a:avLst/>
          </a:prstGeom>
        </p:spPr>
      </p:pic>
      <p:sp>
        <p:nvSpPr>
          <p:cNvPr id="3" name="Content Placeholder 2">
            <a:extLst>
              <a:ext uri="{FF2B5EF4-FFF2-40B4-BE49-F238E27FC236}">
                <a16:creationId xmlns:a16="http://schemas.microsoft.com/office/drawing/2014/main" id="{09CE32E6-B176-B75A-5301-9FBF4D88DBE9}"/>
              </a:ext>
            </a:extLst>
          </p:cNvPr>
          <p:cNvSpPr>
            <a:spLocks noGrp="1"/>
          </p:cNvSpPr>
          <p:nvPr>
            <p:ph idx="1"/>
          </p:nvPr>
        </p:nvSpPr>
        <p:spPr/>
        <p:txBody>
          <a:bodyPr/>
          <a:lstStyle/>
          <a:p>
            <a:pPr marL="0" indent="0" algn="just">
              <a:buNone/>
            </a:pPr>
            <a:r>
              <a:rPr lang="en-US" dirty="0"/>
              <a:t>The task is to conduct a comprehensive analysis of the hospital's overall wait times to address the complaints and to evaluate the potential reasons behind the delays. This will involve gathering and analyzing data from patient records, staffing schedules, and other relevant sources to understand the factors influencing wait times. Based on this analysis, we will provide actionable insights into the hospital's operational performance, identify any patterns, and recommend improvements, if necessary, to reduce wait times and enhance patient satisfaction.</a:t>
            </a:r>
            <a:endParaRPr lang="en-MY" dirty="0"/>
          </a:p>
        </p:txBody>
      </p:sp>
    </p:spTree>
    <p:extLst>
      <p:ext uri="{BB962C8B-B14F-4D97-AF65-F5344CB8AC3E}">
        <p14:creationId xmlns:p14="http://schemas.microsoft.com/office/powerpoint/2010/main" val="1341301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6387-F68F-E5F1-8462-2D0576AFF17C}"/>
              </a:ext>
            </a:extLst>
          </p:cNvPr>
          <p:cNvSpPr>
            <a:spLocks noGrp="1"/>
          </p:cNvSpPr>
          <p:nvPr>
            <p:ph type="title"/>
          </p:nvPr>
        </p:nvSpPr>
        <p:spPr/>
        <p:txBody>
          <a:bodyPr/>
          <a:lstStyle/>
          <a:p>
            <a:r>
              <a:rPr lang="en-US" b="1" dirty="0">
                <a:latin typeface="+mn-lt"/>
              </a:rPr>
              <a:t>Analysis</a:t>
            </a:r>
            <a:br>
              <a:rPr lang="en-US" b="1" dirty="0"/>
            </a:br>
            <a:endParaRPr lang="en-MY" dirty="0"/>
          </a:p>
        </p:txBody>
      </p:sp>
      <p:sp>
        <p:nvSpPr>
          <p:cNvPr id="3" name="Content Placeholder 2">
            <a:extLst>
              <a:ext uri="{FF2B5EF4-FFF2-40B4-BE49-F238E27FC236}">
                <a16:creationId xmlns:a16="http://schemas.microsoft.com/office/drawing/2014/main" id="{6DE0A037-016A-38B1-8A97-95739DB2AFD7}"/>
              </a:ext>
            </a:extLst>
          </p:cNvPr>
          <p:cNvSpPr>
            <a:spLocks noGrp="1"/>
          </p:cNvSpPr>
          <p:nvPr>
            <p:ph idx="1"/>
          </p:nvPr>
        </p:nvSpPr>
        <p:spPr>
          <a:xfrm>
            <a:off x="838200" y="1095829"/>
            <a:ext cx="10591800" cy="5081134"/>
          </a:xfrm>
        </p:spPr>
        <p:txBody>
          <a:bodyPr>
            <a:normAutofit fontScale="85000" lnSpcReduction="10000"/>
          </a:bodyPr>
          <a:lstStyle/>
          <a:p>
            <a:pPr algn="just">
              <a:buFont typeface="+mj-lt"/>
              <a:buAutoNum type="arabicPeriod"/>
            </a:pPr>
            <a:r>
              <a:rPr lang="en-US" b="1" dirty="0"/>
              <a:t>Why are we getting these complaints?</a:t>
            </a:r>
            <a:endParaRPr lang="en-US" dirty="0"/>
          </a:p>
          <a:p>
            <a:pPr lvl="1" algn="just"/>
            <a:r>
              <a:rPr lang="en-US" dirty="0"/>
              <a:t>To explore the underlying causes of the complaints, such as insufficient staffing, scheduling inefficiencies, or other operational bottlenecks that may be affecting patient flow.</a:t>
            </a:r>
          </a:p>
          <a:p>
            <a:pPr algn="just">
              <a:buFont typeface="+mj-lt"/>
              <a:buAutoNum type="arabicPeriod"/>
            </a:pPr>
            <a:r>
              <a:rPr lang="en-US" b="1" dirty="0"/>
              <a:t>Do we have staffing issues?</a:t>
            </a:r>
          </a:p>
          <a:p>
            <a:pPr lvl="1" algn="just"/>
            <a:r>
              <a:rPr lang="en-US" dirty="0"/>
              <a:t> To determine whether the hospital has adequate staffing levels to meet the demand and provide timely care, and to identify if staffing shortages are contributing to longer wait times.</a:t>
            </a:r>
          </a:p>
          <a:p>
            <a:pPr algn="just">
              <a:buFont typeface="+mj-lt"/>
              <a:buAutoNum type="arabicPeriod"/>
            </a:pPr>
            <a:r>
              <a:rPr lang="en-US" b="1" dirty="0"/>
              <a:t>Are these complaints legitimate?</a:t>
            </a:r>
          </a:p>
          <a:p>
            <a:pPr lvl="1" algn="just"/>
            <a:r>
              <a:rPr lang="en-US" dirty="0"/>
              <a:t> To assess the validity of the complaints and determine if they reflect widespread issues or isolated incidents, by comparing the reported wait times against actual data.</a:t>
            </a:r>
          </a:p>
          <a:p>
            <a:pPr algn="just">
              <a:buFont typeface="+mj-lt"/>
              <a:buAutoNum type="arabicPeriod"/>
            </a:pPr>
            <a:r>
              <a:rPr lang="en-US" b="1" dirty="0"/>
              <a:t>Are we too busy?</a:t>
            </a:r>
          </a:p>
          <a:p>
            <a:pPr lvl="1" algn="just"/>
            <a:r>
              <a:rPr lang="en-US" dirty="0"/>
              <a:t>To evaluate whether the hospital is experiencing higher-than-usual patient volumes, which could be overwhelming the system and leading to longer wait times.</a:t>
            </a:r>
          </a:p>
          <a:p>
            <a:pPr algn="just">
              <a:buFont typeface="+mj-lt"/>
              <a:buAutoNum type="arabicPeriod"/>
            </a:pPr>
            <a:r>
              <a:rPr lang="en-US" b="1" dirty="0"/>
              <a:t>Is it a certain type of patient?</a:t>
            </a:r>
          </a:p>
          <a:p>
            <a:pPr lvl="1" algn="just"/>
            <a:r>
              <a:rPr lang="en-US" dirty="0"/>
              <a:t> To investigate whether specific patient demographics, such as those with more complex medical needs or certain types of appointments, are contributing to longer wait times.</a:t>
            </a:r>
            <a:endParaRPr lang="en-MY" dirty="0"/>
          </a:p>
        </p:txBody>
      </p:sp>
    </p:spTree>
    <p:extLst>
      <p:ext uri="{BB962C8B-B14F-4D97-AF65-F5344CB8AC3E}">
        <p14:creationId xmlns:p14="http://schemas.microsoft.com/office/powerpoint/2010/main" val="2224633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FB7CB-0631-CB7D-46C5-8E56CABF5A30}"/>
              </a:ext>
            </a:extLst>
          </p:cNvPr>
          <p:cNvSpPr>
            <a:spLocks noGrp="1"/>
          </p:cNvSpPr>
          <p:nvPr>
            <p:ph type="title"/>
          </p:nvPr>
        </p:nvSpPr>
        <p:spPr/>
        <p:txBody>
          <a:bodyPr/>
          <a:lstStyle/>
          <a:p>
            <a:r>
              <a:rPr lang="en-US" b="1" dirty="0"/>
              <a:t>Objectives</a:t>
            </a:r>
            <a:br>
              <a:rPr lang="en-US" b="1" dirty="0"/>
            </a:br>
            <a:endParaRPr lang="en-MY" dirty="0"/>
          </a:p>
        </p:txBody>
      </p:sp>
      <p:sp>
        <p:nvSpPr>
          <p:cNvPr id="3" name="Content Placeholder 2">
            <a:extLst>
              <a:ext uri="{FF2B5EF4-FFF2-40B4-BE49-F238E27FC236}">
                <a16:creationId xmlns:a16="http://schemas.microsoft.com/office/drawing/2014/main" id="{BCD3DAC8-62B1-BD65-E191-3A48B3ADAB90}"/>
              </a:ext>
            </a:extLst>
          </p:cNvPr>
          <p:cNvSpPr>
            <a:spLocks noGrp="1"/>
          </p:cNvSpPr>
          <p:nvPr>
            <p:ph idx="1"/>
          </p:nvPr>
        </p:nvSpPr>
        <p:spPr>
          <a:xfrm>
            <a:off x="838200" y="1560286"/>
            <a:ext cx="10515600" cy="5015820"/>
          </a:xfrm>
        </p:spPr>
        <p:txBody>
          <a:bodyPr>
            <a:normAutofit/>
          </a:bodyPr>
          <a:lstStyle/>
          <a:p>
            <a:pPr algn="just">
              <a:buFont typeface="+mj-lt"/>
              <a:buAutoNum type="arabicPeriod"/>
            </a:pPr>
            <a:r>
              <a:rPr lang="en-US" b="1" dirty="0"/>
              <a:t>Identify the causes of long wait times</a:t>
            </a:r>
            <a:r>
              <a:rPr lang="en-US" dirty="0"/>
              <a:t> by examining staffing levels, patient volumes, and other operational factors.</a:t>
            </a:r>
          </a:p>
          <a:p>
            <a:pPr algn="just">
              <a:buFont typeface="+mj-lt"/>
              <a:buAutoNum type="arabicPeriod"/>
            </a:pPr>
            <a:r>
              <a:rPr lang="en-US" b="1" dirty="0"/>
              <a:t>Assess staffing needs</a:t>
            </a:r>
            <a:r>
              <a:rPr lang="en-US" dirty="0"/>
              <a:t> to ensure the hospital is adequately staffed to meet patient demand.</a:t>
            </a:r>
          </a:p>
          <a:p>
            <a:pPr algn="just">
              <a:buFont typeface="+mj-lt"/>
              <a:buAutoNum type="arabicPeriod"/>
            </a:pPr>
            <a:r>
              <a:rPr lang="en-US" b="1" dirty="0"/>
              <a:t>Determine if the hospital is overburdened</a:t>
            </a:r>
            <a:r>
              <a:rPr lang="en-US" dirty="0"/>
              <a:t> by analyzing patient volume and comparing it to operational capacity.</a:t>
            </a:r>
          </a:p>
          <a:p>
            <a:pPr algn="just">
              <a:buFont typeface="+mj-lt"/>
              <a:buAutoNum type="arabicPeriod"/>
            </a:pPr>
            <a:r>
              <a:rPr lang="en-US" b="1" dirty="0"/>
              <a:t>Identify whether certain patient groups are disproportionately affected</a:t>
            </a:r>
            <a:r>
              <a:rPr lang="en-US" dirty="0"/>
              <a:t> by longer wait times and develop targeted solutions to address these issues.</a:t>
            </a:r>
          </a:p>
          <a:p>
            <a:pPr algn="just">
              <a:buFont typeface="+mj-lt"/>
              <a:buAutoNum type="arabicPeriod"/>
            </a:pPr>
            <a:r>
              <a:rPr lang="en-US" b="1" dirty="0"/>
              <a:t>Provide actionable recommendations</a:t>
            </a:r>
            <a:r>
              <a:rPr lang="en-US" dirty="0"/>
              <a:t> to reduce wait times and improve patient satisfaction based on the findings of the analysis.</a:t>
            </a:r>
          </a:p>
          <a:p>
            <a:pPr algn="just"/>
            <a:endParaRPr lang="en-MY" dirty="0"/>
          </a:p>
        </p:txBody>
      </p:sp>
    </p:spTree>
    <p:extLst>
      <p:ext uri="{BB962C8B-B14F-4D97-AF65-F5344CB8AC3E}">
        <p14:creationId xmlns:p14="http://schemas.microsoft.com/office/powerpoint/2010/main" val="416975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FA18-C203-D1A3-2EF5-8A44C79CF364}"/>
              </a:ext>
            </a:extLst>
          </p:cNvPr>
          <p:cNvSpPr>
            <a:spLocks noGrp="1"/>
          </p:cNvSpPr>
          <p:nvPr>
            <p:ph type="title"/>
          </p:nvPr>
        </p:nvSpPr>
        <p:spPr/>
        <p:txBody>
          <a:bodyPr/>
          <a:lstStyle/>
          <a:p>
            <a:r>
              <a:rPr lang="en-MY" dirty="0"/>
              <a:t>Who is Waiting the Longest?</a:t>
            </a:r>
          </a:p>
        </p:txBody>
      </p:sp>
      <p:graphicFrame>
        <p:nvGraphicFramePr>
          <p:cNvPr id="4" name="Chart 3">
            <a:extLst>
              <a:ext uri="{FF2B5EF4-FFF2-40B4-BE49-F238E27FC236}">
                <a16:creationId xmlns:a16="http://schemas.microsoft.com/office/drawing/2014/main" id="{965C99E2-82F1-36AC-E0E7-3F45FDC4E69D}"/>
              </a:ext>
            </a:extLst>
          </p:cNvPr>
          <p:cNvGraphicFramePr>
            <a:graphicFrameLocks/>
          </p:cNvGraphicFramePr>
          <p:nvPr>
            <p:extLst>
              <p:ext uri="{D42A27DB-BD31-4B8C-83A1-F6EECF244321}">
                <p14:modId xmlns:p14="http://schemas.microsoft.com/office/powerpoint/2010/main" val="3507642240"/>
              </p:ext>
            </p:extLst>
          </p:nvPr>
        </p:nvGraphicFramePr>
        <p:xfrm>
          <a:off x="643391" y="1889011"/>
          <a:ext cx="4562475" cy="332672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1">
            <a:extLst>
              <a:ext uri="{FF2B5EF4-FFF2-40B4-BE49-F238E27FC236}">
                <a16:creationId xmlns:a16="http://schemas.microsoft.com/office/drawing/2014/main" id="{F4D6337D-E9E7-5BC5-8BF6-F053D2C2B2FF}"/>
              </a:ext>
            </a:extLst>
          </p:cNvPr>
          <p:cNvSpPr>
            <a:spLocks noGrp="1" noChangeArrowheads="1"/>
          </p:cNvSpPr>
          <p:nvPr>
            <p:ph idx="1"/>
          </p:nvPr>
        </p:nvSpPr>
        <p:spPr bwMode="auto">
          <a:xfrm>
            <a:off x="5205866" y="1732598"/>
            <a:ext cx="556577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000" b="1" i="0" u="none" strike="noStrike" cap="none" normalizeH="0" baseline="0" dirty="0">
                <a:ln>
                  <a:noFill/>
                </a:ln>
                <a:solidFill>
                  <a:schemeClr val="tx1"/>
                </a:solidFill>
                <a:effectLst/>
                <a:latin typeface="Arial" panose="020B0604020202020204" pitchFamily="34" charset="0"/>
              </a:rPr>
              <a:t>Insight</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000" b="1" i="0" u="none" strike="noStrike" cap="none" normalizeH="0" baseline="0" dirty="0">
                <a:ln>
                  <a:noFill/>
                </a:ln>
                <a:solidFill>
                  <a:schemeClr val="tx1"/>
                </a:solidFill>
                <a:effectLst/>
                <a:latin typeface="Arial" panose="020B0604020202020204" pitchFamily="34" charset="0"/>
              </a:rPr>
              <a:t>Medicare patients have the longest average wait time </a:t>
            </a:r>
            <a:r>
              <a:rPr kumimoji="0" lang="en-US" altLang="en-US" sz="1000" b="0" i="0" u="none" strike="noStrike" cap="none" normalizeH="0" baseline="0" dirty="0">
                <a:ln>
                  <a:noFill/>
                </a:ln>
                <a:solidFill>
                  <a:schemeClr val="tx1"/>
                </a:solidFill>
                <a:effectLst/>
                <a:latin typeface="Arial" panose="020B0604020202020204" pitchFamily="34" charset="0"/>
              </a:rPr>
              <a:t>(58 minutes), yet they account for only 0.98% of the total patient population. This could indicate inefficiencies or special cases causing delays in processing their cases. Insurance patients make up the largest group (33.11%) with a wait time of 44 minutes, which is relatively efficient compared to Medicare and corporate patients. Corporate (23.05%) and HMO (12.46%) patients have wait times of 47 and 46 minutes, respectively. Their longer wait times might suggest room for improvement in</a:t>
            </a:r>
            <a:r>
              <a:rPr lang="en-US" altLang="en-US" sz="1000" dirty="0">
                <a:latin typeface="Arial" panose="020B0604020202020204" pitchFamily="34" charset="0"/>
              </a:rPr>
              <a:t> </a:t>
            </a:r>
            <a:r>
              <a:rPr kumimoji="0" lang="en-US" altLang="en-US" sz="1000" b="0" i="0" u="none" strike="noStrike" cap="none" normalizeH="0" baseline="0" dirty="0">
                <a:ln>
                  <a:noFill/>
                </a:ln>
                <a:solidFill>
                  <a:schemeClr val="tx1"/>
                </a:solidFill>
                <a:effectLst/>
                <a:latin typeface="Arial" panose="020B0604020202020204" pitchFamily="34" charset="0"/>
              </a:rPr>
              <a:t>processes tailored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000" b="0" i="0" u="none" strike="noStrike" cap="none" normalizeH="0" baseline="0" dirty="0">
                <a:ln>
                  <a:noFill/>
                </a:ln>
                <a:solidFill>
                  <a:schemeClr val="tx1"/>
                </a:solidFill>
                <a:effectLst/>
                <a:latin typeface="Arial" panose="020B0604020202020204" pitchFamily="34" charset="0"/>
              </a:rPr>
              <a:t>for these groups. Private patients (30.41%) have one of the shortest wait times (40 minutes), showing a streamlined process for this category.</a:t>
            </a:r>
          </a:p>
        </p:txBody>
      </p:sp>
      <p:sp>
        <p:nvSpPr>
          <p:cNvPr id="6" name="Rectangle 2">
            <a:extLst>
              <a:ext uri="{FF2B5EF4-FFF2-40B4-BE49-F238E27FC236}">
                <a16:creationId xmlns:a16="http://schemas.microsoft.com/office/drawing/2014/main" id="{EA87B04B-80A4-DD8D-4721-75F32BA6ECAB}"/>
              </a:ext>
            </a:extLst>
          </p:cNvPr>
          <p:cNvSpPr>
            <a:spLocks noChangeArrowheads="1"/>
          </p:cNvSpPr>
          <p:nvPr/>
        </p:nvSpPr>
        <p:spPr bwMode="auto">
          <a:xfrm>
            <a:off x="5205866" y="3648075"/>
            <a:ext cx="556577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000" b="1" i="0" u="none" strike="noStrike" cap="none" normalizeH="0" baseline="0" dirty="0">
                <a:ln>
                  <a:noFill/>
                </a:ln>
                <a:solidFill>
                  <a:schemeClr val="tx1"/>
                </a:solidFill>
                <a:effectLst/>
                <a:latin typeface="Arial" panose="020B0604020202020204" pitchFamily="34" charset="0"/>
              </a:rPr>
              <a:t>Key Improvements</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000" b="0" i="0" u="none" strike="noStrike" cap="none" normalizeH="0" baseline="0" dirty="0">
                <a:ln>
                  <a:noFill/>
                </a:ln>
                <a:solidFill>
                  <a:schemeClr val="tx1"/>
                </a:solidFill>
                <a:effectLst/>
                <a:latin typeface="Arial" panose="020B0604020202020204" pitchFamily="34" charset="0"/>
              </a:rPr>
              <a:t>Medicare patients may indicate bottlenecks in documentation, approval processes or insufficient </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000" b="0" i="0" u="none" strike="noStrike" cap="none" normalizeH="0" baseline="0" dirty="0">
                <a:ln>
                  <a:noFill/>
                </a:ln>
                <a:solidFill>
                  <a:schemeClr val="tx1"/>
                </a:solidFill>
                <a:effectLst/>
                <a:latin typeface="Arial" panose="020B0604020202020204" pitchFamily="34" charset="0"/>
              </a:rPr>
              <a:t>resources allocated, thus can considering</a:t>
            </a:r>
            <a:r>
              <a:rPr lang="en-US" altLang="en-US" sz="1000" b="1" dirty="0">
                <a:latin typeface="Arial" panose="020B0604020202020204" pitchFamily="34" charset="0"/>
              </a:rPr>
              <a:t> Process Optimization </a:t>
            </a:r>
            <a:r>
              <a:rPr lang="en-US" altLang="en-US" sz="1000" dirty="0">
                <a:latin typeface="Arial" panose="020B0604020202020204" pitchFamily="34" charset="0"/>
              </a:rPr>
              <a:t>by </a:t>
            </a:r>
            <a:r>
              <a:rPr kumimoji="0" lang="en-US" altLang="en-US" sz="1000" b="0" i="0" u="none" strike="noStrike" cap="none" normalizeH="0" baseline="0" dirty="0">
                <a:ln>
                  <a:noFill/>
                </a:ln>
                <a:solidFill>
                  <a:schemeClr val="tx1"/>
                </a:solidFill>
                <a:effectLst/>
                <a:latin typeface="Arial" panose="020B0604020202020204" pitchFamily="34" charset="0"/>
              </a:rPr>
              <a:t>dedicated staff for Medicare processing, automating or digitizing parts of the approval process to save time and </a:t>
            </a:r>
            <a:r>
              <a:rPr lang="en-US" altLang="en-US" sz="1000" dirty="0">
                <a:latin typeface="Arial" panose="020B0604020202020204" pitchFamily="34" charset="0"/>
              </a:rPr>
              <a:t>p</a:t>
            </a:r>
            <a:r>
              <a:rPr kumimoji="0" lang="en-US" altLang="en-US" sz="1000" b="0" i="0" u="none" strike="noStrike" cap="none" normalizeH="0" baseline="0" dirty="0">
                <a:ln>
                  <a:noFill/>
                </a:ln>
                <a:solidFill>
                  <a:schemeClr val="tx1"/>
                </a:solidFill>
                <a:effectLst/>
                <a:latin typeface="Arial" panose="020B0604020202020204" pitchFamily="34" charset="0"/>
              </a:rPr>
              <a:t>rioritizing Medicare cases during lower-traffic times. </a:t>
            </a:r>
            <a:r>
              <a:rPr kumimoji="0" lang="en-US" altLang="en-US" sz="1000" b="1" i="0" u="none" strike="noStrike" cap="none" normalizeH="0" baseline="0" dirty="0">
                <a:ln>
                  <a:noFill/>
                </a:ln>
                <a:solidFill>
                  <a:schemeClr val="tx1"/>
                </a:solidFill>
                <a:effectLst/>
                <a:latin typeface="Arial" panose="020B0604020202020204" pitchFamily="34" charset="0"/>
              </a:rPr>
              <a:t>Corporate and HMO Streamlining</a:t>
            </a:r>
            <a:r>
              <a:rPr lang="en-US" altLang="en-US" sz="1000" dirty="0">
                <a:latin typeface="Arial" panose="020B0604020202020204" pitchFamily="34" charset="0"/>
              </a:rPr>
              <a:t> can improved in </a:t>
            </a:r>
            <a:r>
              <a:rPr kumimoji="0" lang="en-US" altLang="en-US" sz="1000" b="0" i="0" u="none" strike="noStrike" cap="none" normalizeH="0" baseline="0" dirty="0">
                <a:ln>
                  <a:noFill/>
                </a:ln>
                <a:solidFill>
                  <a:schemeClr val="tx1"/>
                </a:solidFill>
                <a:effectLst/>
                <a:latin typeface="Arial" panose="020B0604020202020204" pitchFamily="34" charset="0"/>
              </a:rPr>
              <a:t>wait times are longer than insurance and private patients. Analyzing workflows to identify delays specific to corporate and HMO cases, enhancing communication with employers and HMOs to pre-clear approvals or verify details in advance and offering incentives to providers or patients to encourage off-peak appointments. </a:t>
            </a:r>
            <a:r>
              <a:rPr kumimoji="0" lang="en-US" altLang="en-US" sz="1000" b="1" i="0" u="none" strike="noStrike" cap="none" normalizeH="0" baseline="0" dirty="0">
                <a:ln>
                  <a:noFill/>
                </a:ln>
                <a:solidFill>
                  <a:schemeClr val="tx1"/>
                </a:solidFill>
                <a:effectLst/>
                <a:latin typeface="Arial" panose="020B0604020202020204" pitchFamily="34" charset="0"/>
              </a:rPr>
              <a:t>Reduce General Wait Times</a:t>
            </a:r>
            <a:r>
              <a:rPr lang="en-US" altLang="en-US" sz="1000" dirty="0">
                <a:latin typeface="Arial" panose="020B0604020202020204" pitchFamily="34" charset="0"/>
              </a:rPr>
              <a:t> by b</a:t>
            </a:r>
            <a:r>
              <a:rPr kumimoji="0" lang="en-US" altLang="en-US" sz="1000" b="0" i="0" u="none" strike="noStrike" cap="none" normalizeH="0" baseline="0" dirty="0">
                <a:ln>
                  <a:noFill/>
                </a:ln>
                <a:solidFill>
                  <a:schemeClr val="tx1"/>
                </a:solidFill>
                <a:effectLst/>
                <a:latin typeface="Arial" panose="020B0604020202020204" pitchFamily="34" charset="0"/>
              </a:rPr>
              <a:t>etter scheduling systems to balance patient load, staff training to improve efficiency in handling </a:t>
            </a:r>
            <a:endParaRPr lang="en-US" altLang="en-US" sz="1000" dirty="0">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000" b="0" i="0" u="none" strike="noStrike" cap="none" normalizeH="0" baseline="0" dirty="0">
                <a:ln>
                  <a:noFill/>
                </a:ln>
                <a:solidFill>
                  <a:schemeClr val="tx1"/>
                </a:solidFill>
                <a:effectLst/>
                <a:latin typeface="Arial" panose="020B0604020202020204" pitchFamily="34" charset="0"/>
              </a:rPr>
              <a:t>documentation and queries and implementing a digital notification system to alert patients about delays and appointment times.</a:t>
            </a:r>
          </a:p>
        </p:txBody>
      </p:sp>
      <p:pic>
        <p:nvPicPr>
          <p:cNvPr id="8" name="Picture 7">
            <a:extLst>
              <a:ext uri="{FF2B5EF4-FFF2-40B4-BE49-F238E27FC236}">
                <a16:creationId xmlns:a16="http://schemas.microsoft.com/office/drawing/2014/main" id="{69EEF3DA-D6DE-ABC3-8D17-502D58CC912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793741" y="109696"/>
            <a:ext cx="2100065" cy="1680052"/>
          </a:xfrm>
          <a:prstGeom prst="rect">
            <a:avLst/>
          </a:prstGeom>
        </p:spPr>
      </p:pic>
    </p:spTree>
    <p:extLst>
      <p:ext uri="{BB962C8B-B14F-4D97-AF65-F5344CB8AC3E}">
        <p14:creationId xmlns:p14="http://schemas.microsoft.com/office/powerpoint/2010/main" val="2771945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9965-63C0-35C6-7E98-B40DB17367D2}"/>
              </a:ext>
            </a:extLst>
          </p:cNvPr>
          <p:cNvSpPr>
            <a:spLocks noGrp="1"/>
          </p:cNvSpPr>
          <p:nvPr>
            <p:ph type="title"/>
          </p:nvPr>
        </p:nvSpPr>
        <p:spPr>
          <a:xfrm>
            <a:off x="838200" y="365125"/>
            <a:ext cx="10515600" cy="973021"/>
          </a:xfrm>
        </p:spPr>
        <p:txBody>
          <a:bodyPr/>
          <a:lstStyle/>
          <a:p>
            <a:r>
              <a:rPr lang="en-MY" dirty="0"/>
              <a:t>What day of Week are Affected?</a:t>
            </a:r>
          </a:p>
        </p:txBody>
      </p:sp>
      <p:graphicFrame>
        <p:nvGraphicFramePr>
          <p:cNvPr id="6" name="Chart 5">
            <a:extLst>
              <a:ext uri="{FF2B5EF4-FFF2-40B4-BE49-F238E27FC236}">
                <a16:creationId xmlns:a16="http://schemas.microsoft.com/office/drawing/2014/main" id="{920F6A9A-3050-B1F1-81D2-38951AF3A67C}"/>
              </a:ext>
            </a:extLst>
          </p:cNvPr>
          <p:cNvGraphicFramePr>
            <a:graphicFrameLocks/>
          </p:cNvGraphicFramePr>
          <p:nvPr>
            <p:extLst>
              <p:ext uri="{D42A27DB-BD31-4B8C-83A1-F6EECF244321}">
                <p14:modId xmlns:p14="http://schemas.microsoft.com/office/powerpoint/2010/main" val="2043042523"/>
              </p:ext>
            </p:extLst>
          </p:nvPr>
        </p:nvGraphicFramePr>
        <p:xfrm>
          <a:off x="154259" y="1730433"/>
          <a:ext cx="5941741" cy="4541721"/>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1">
            <a:extLst>
              <a:ext uri="{FF2B5EF4-FFF2-40B4-BE49-F238E27FC236}">
                <a16:creationId xmlns:a16="http://schemas.microsoft.com/office/drawing/2014/main" id="{E6F95226-A07D-19D4-ADA2-87D41CED7782}"/>
              </a:ext>
            </a:extLst>
          </p:cNvPr>
          <p:cNvSpPr>
            <a:spLocks noGrp="1" noChangeArrowheads="1"/>
          </p:cNvSpPr>
          <p:nvPr>
            <p:ph idx="1"/>
          </p:nvPr>
        </p:nvSpPr>
        <p:spPr bwMode="auto">
          <a:xfrm>
            <a:off x="6096000" y="1568978"/>
            <a:ext cx="5825853"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eaLnBrk="0" fontAlgn="base" hangingPunct="0">
              <a:lnSpc>
                <a:spcPct val="100000"/>
              </a:lnSpc>
              <a:spcBef>
                <a:spcPct val="0"/>
              </a:spcBef>
              <a:spcAft>
                <a:spcPct val="0"/>
              </a:spcAft>
              <a:buNone/>
            </a:pPr>
            <a:r>
              <a:rPr kumimoji="0" lang="en-US" altLang="en-US" sz="1000" b="1" i="0" u="none" strike="noStrike" cap="none" normalizeH="0" baseline="0" dirty="0">
                <a:ln>
                  <a:noFill/>
                </a:ln>
                <a:solidFill>
                  <a:schemeClr val="tx1"/>
                </a:solidFill>
                <a:effectLst/>
                <a:latin typeface="Arial" panose="020B0604020202020204" pitchFamily="34" charset="0"/>
              </a:rPr>
              <a:t>Insight</a:t>
            </a:r>
          </a:p>
          <a:p>
            <a:pPr marL="0" indent="0" algn="just" eaLnBrk="0" fontAlgn="base" hangingPunct="0">
              <a:lnSpc>
                <a:spcPct val="100000"/>
              </a:lnSpc>
              <a:spcBef>
                <a:spcPct val="0"/>
              </a:spcBef>
              <a:spcAft>
                <a:spcPct val="0"/>
              </a:spcAft>
              <a:buNone/>
            </a:pPr>
            <a:r>
              <a:rPr kumimoji="0" lang="en-US" altLang="en-US" sz="1000" b="0" i="0" u="none" strike="noStrike" cap="none" normalizeH="0" baseline="0" dirty="0">
                <a:ln>
                  <a:noFill/>
                </a:ln>
                <a:solidFill>
                  <a:schemeClr val="tx1"/>
                </a:solidFill>
                <a:effectLst/>
                <a:latin typeface="Arial" panose="020B0604020202020204" pitchFamily="34" charset="0"/>
              </a:rPr>
              <a:t>Monday has the </a:t>
            </a:r>
            <a:r>
              <a:rPr kumimoji="0" lang="en-US" altLang="en-US" sz="1000" b="1" i="0" u="none" strike="noStrike" cap="none" normalizeH="0" baseline="0" dirty="0">
                <a:ln>
                  <a:noFill/>
                </a:ln>
                <a:solidFill>
                  <a:schemeClr val="tx1"/>
                </a:solidFill>
                <a:effectLst/>
                <a:latin typeface="Arial" panose="020B0604020202020204" pitchFamily="34" charset="0"/>
              </a:rPr>
              <a:t>highest patient count </a:t>
            </a:r>
            <a:r>
              <a:rPr kumimoji="0" lang="en-US" altLang="en-US" sz="1000" b="0" i="0" u="none" strike="noStrike" cap="none" normalizeH="0" baseline="0" dirty="0">
                <a:ln>
                  <a:noFill/>
                </a:ln>
                <a:solidFill>
                  <a:schemeClr val="tx1"/>
                </a:solidFill>
                <a:effectLst/>
                <a:latin typeface="Arial" panose="020B0604020202020204" pitchFamily="34" charset="0"/>
              </a:rPr>
              <a:t>(6,982 patients) with </a:t>
            </a:r>
            <a:r>
              <a:rPr kumimoji="0" lang="en-US" altLang="en-US" sz="1000" b="1" i="0" u="none" strike="noStrike" cap="none" normalizeH="0" baseline="0" dirty="0">
                <a:ln>
                  <a:noFill/>
                </a:ln>
                <a:solidFill>
                  <a:schemeClr val="tx1"/>
                </a:solidFill>
                <a:effectLst/>
                <a:latin typeface="Arial" panose="020B0604020202020204" pitchFamily="34" charset="0"/>
              </a:rPr>
              <a:t>average waiting time</a:t>
            </a:r>
            <a:r>
              <a:rPr lang="en-US" altLang="en-US" sz="1000" dirty="0">
                <a:latin typeface="Arial" panose="020B0604020202020204" pitchFamily="34" charset="0"/>
              </a:rPr>
              <a:t> </a:t>
            </a:r>
            <a:r>
              <a:rPr kumimoji="0" lang="en-US" altLang="en-US" sz="1000" b="0" i="0" u="none" strike="noStrike" cap="none" normalizeH="0" baseline="0" dirty="0">
                <a:ln>
                  <a:noFill/>
                </a:ln>
                <a:solidFill>
                  <a:schemeClr val="tx1"/>
                </a:solidFill>
                <a:effectLst/>
                <a:latin typeface="Arial" panose="020B0604020202020204" pitchFamily="34" charset="0"/>
              </a:rPr>
              <a:t>49 minutes, the </a:t>
            </a:r>
            <a:r>
              <a:rPr kumimoji="0" lang="en-US" altLang="en-US" sz="1000" b="1" i="0" u="none" strike="noStrike" cap="none" normalizeH="0" baseline="0" dirty="0">
                <a:ln>
                  <a:noFill/>
                </a:ln>
                <a:solidFill>
                  <a:schemeClr val="tx1"/>
                </a:solidFill>
                <a:effectLst/>
                <a:latin typeface="Arial" panose="020B0604020202020204" pitchFamily="34" charset="0"/>
              </a:rPr>
              <a:t>longest of the week</a:t>
            </a:r>
            <a:r>
              <a:rPr kumimoji="0" lang="en-US" altLang="en-US" sz="1000" b="0" i="0" u="none" strike="noStrike" cap="none" normalizeH="0" baseline="0" dirty="0">
                <a:ln>
                  <a:noFill/>
                </a:ln>
                <a:solidFill>
                  <a:schemeClr val="tx1"/>
                </a:solidFill>
                <a:effectLst/>
                <a:latin typeface="Arial" panose="020B0604020202020204" pitchFamily="34" charset="0"/>
              </a:rPr>
              <a:t>. Mondays appear to be the busiest day, which could overwhelm staff and resources, leading to longer wait times. </a:t>
            </a:r>
            <a:r>
              <a:rPr kumimoji="0" lang="en-US" altLang="en-US" sz="1000" b="1" i="0" u="none" strike="noStrike" cap="none" normalizeH="0" baseline="0" dirty="0">
                <a:ln>
                  <a:noFill/>
                </a:ln>
                <a:solidFill>
                  <a:schemeClr val="tx1"/>
                </a:solidFill>
                <a:effectLst/>
                <a:latin typeface="Arial" panose="020B0604020202020204" pitchFamily="34" charset="0"/>
              </a:rPr>
              <a:t>Patient Volumes</a:t>
            </a:r>
            <a:r>
              <a:rPr lang="en-US" altLang="en-US" sz="1000" dirty="0">
                <a:latin typeface="Arial" panose="020B0604020202020204" pitchFamily="34" charset="0"/>
              </a:rPr>
              <a:t> on  T</a:t>
            </a:r>
            <a:r>
              <a:rPr kumimoji="0" lang="en-US" altLang="en-US" sz="1000" b="0" i="0" u="none" strike="noStrike" cap="none" normalizeH="0" baseline="0" dirty="0">
                <a:ln>
                  <a:noFill/>
                </a:ln>
                <a:solidFill>
                  <a:schemeClr val="tx1"/>
                </a:solidFill>
                <a:effectLst/>
                <a:latin typeface="Arial" panose="020B0604020202020204" pitchFamily="34" charset="0"/>
              </a:rPr>
              <a:t>uesday </a:t>
            </a:r>
            <a:r>
              <a:rPr lang="en-US" altLang="en-US" sz="1000" dirty="0">
                <a:latin typeface="Arial" panose="020B0604020202020204" pitchFamily="34" charset="0"/>
              </a:rPr>
              <a:t>are </a:t>
            </a:r>
            <a:r>
              <a:rPr kumimoji="0" lang="en-US" altLang="en-US" sz="1000" b="0" i="0" u="none" strike="noStrike" cap="none" normalizeH="0" baseline="0" dirty="0">
                <a:ln>
                  <a:noFill/>
                </a:ln>
                <a:solidFill>
                  <a:schemeClr val="tx1"/>
                </a:solidFill>
                <a:effectLst/>
                <a:latin typeface="Arial" panose="020B0604020202020204" pitchFamily="34" charset="0"/>
              </a:rPr>
              <a:t>5,690 patients, 43-minute wait time</a:t>
            </a:r>
            <a:r>
              <a:rPr lang="en-US" altLang="en-US" sz="1000" dirty="0">
                <a:latin typeface="Arial" panose="020B0604020202020204" pitchFamily="34" charset="0"/>
              </a:rPr>
              <a:t> while </a:t>
            </a:r>
            <a:r>
              <a:rPr kumimoji="0" lang="en-US" altLang="en-US" sz="1000" b="0" i="0" u="none" strike="noStrike" cap="none" normalizeH="0" baseline="0" dirty="0">
                <a:ln>
                  <a:noFill/>
                </a:ln>
                <a:solidFill>
                  <a:schemeClr val="tx1"/>
                </a:solidFill>
                <a:effectLst/>
                <a:latin typeface="Arial" panose="020B0604020202020204" pitchFamily="34" charset="0"/>
              </a:rPr>
              <a:t>Friday</a:t>
            </a:r>
            <a:r>
              <a:rPr lang="en-US" altLang="en-US" sz="1000" dirty="0">
                <a:latin typeface="Arial" panose="020B0604020202020204" pitchFamily="34" charset="0"/>
              </a:rPr>
              <a:t> with</a:t>
            </a:r>
            <a:r>
              <a:rPr kumimoji="0" lang="en-US" altLang="en-US" sz="1000" b="0" i="0" u="none" strike="noStrike" cap="none" normalizeH="0" baseline="0" dirty="0">
                <a:ln>
                  <a:noFill/>
                </a:ln>
                <a:solidFill>
                  <a:schemeClr val="tx1"/>
                </a:solidFill>
                <a:effectLst/>
                <a:latin typeface="Arial" panose="020B0604020202020204" pitchFamily="34" charset="0"/>
              </a:rPr>
              <a:t> 4,923 patients, 43-minute wait time. These days show higher patient counts but manageable wait times, indicating some operational efficiency. Only 2,549 patients' volume on Sunday with 33 minutes waiting time, the </a:t>
            </a:r>
            <a:r>
              <a:rPr kumimoji="0" lang="en-US" altLang="en-US" sz="1000" b="1" i="0" u="none" strike="noStrike" cap="none" normalizeH="0" baseline="0" dirty="0">
                <a:ln>
                  <a:noFill/>
                </a:ln>
                <a:solidFill>
                  <a:schemeClr val="tx1"/>
                </a:solidFill>
                <a:effectLst/>
                <a:latin typeface="Arial" panose="020B0604020202020204" pitchFamily="34" charset="0"/>
              </a:rPr>
              <a:t>shortest of the week</a:t>
            </a:r>
            <a:r>
              <a:rPr lang="en-US" altLang="en-US" sz="1000" dirty="0">
                <a:latin typeface="Arial" panose="020B0604020202020204" pitchFamily="34" charset="0"/>
              </a:rPr>
              <a:t>, </a:t>
            </a:r>
            <a:r>
              <a:rPr kumimoji="0" lang="en-US" altLang="en-US" sz="1000" b="0" i="0" u="none" strike="noStrike" cap="none" normalizeH="0" baseline="0" dirty="0">
                <a:ln>
                  <a:noFill/>
                </a:ln>
                <a:solidFill>
                  <a:schemeClr val="tx1"/>
                </a:solidFill>
                <a:effectLst/>
                <a:latin typeface="Arial" panose="020B0604020202020204" pitchFamily="34" charset="0"/>
              </a:rPr>
              <a:t>underutilized with significantly fewer patients and shorter wait times. </a:t>
            </a:r>
            <a:r>
              <a:rPr kumimoji="0" lang="en-US" altLang="en-US" sz="1000" b="1" i="0" u="none" strike="noStrike" cap="none" normalizeH="0" baseline="0" dirty="0">
                <a:ln>
                  <a:noFill/>
                </a:ln>
                <a:solidFill>
                  <a:schemeClr val="tx1"/>
                </a:solidFill>
                <a:effectLst/>
                <a:latin typeface="Arial" panose="020B0604020202020204" pitchFamily="34" charset="0"/>
              </a:rPr>
              <a:t>Midweek Bottleneck on Wednesday </a:t>
            </a:r>
            <a:r>
              <a:rPr kumimoji="0" lang="en-US" altLang="en-US" sz="1000" i="0" u="none" strike="noStrike" cap="none" normalizeH="0" baseline="0" dirty="0">
                <a:ln>
                  <a:noFill/>
                </a:ln>
                <a:solidFill>
                  <a:schemeClr val="tx1"/>
                </a:solidFill>
                <a:effectLst/>
                <a:latin typeface="Arial" panose="020B0604020202020204" pitchFamily="34" charset="0"/>
              </a:rPr>
              <a:t>patient volume </a:t>
            </a:r>
            <a:r>
              <a:rPr kumimoji="0" lang="en-US" altLang="en-US" sz="1000" b="0" i="0" u="none" strike="noStrike" cap="none" normalizeH="0" baseline="0" dirty="0">
                <a:ln>
                  <a:noFill/>
                </a:ln>
                <a:solidFill>
                  <a:schemeClr val="tx1"/>
                </a:solidFill>
                <a:effectLst/>
                <a:latin typeface="Arial" panose="020B0604020202020204" pitchFamily="34" charset="0"/>
              </a:rPr>
              <a:t>4,171 patients, </a:t>
            </a:r>
            <a:r>
              <a:rPr kumimoji="0" lang="en-US" altLang="en-US" sz="1000" i="0" u="none" strike="noStrike" cap="none" normalizeH="0" baseline="0" dirty="0">
                <a:ln>
                  <a:noFill/>
                </a:ln>
                <a:solidFill>
                  <a:schemeClr val="tx1"/>
                </a:solidFill>
                <a:effectLst/>
                <a:latin typeface="Arial" panose="020B0604020202020204" pitchFamily="34" charset="0"/>
              </a:rPr>
              <a:t>wait Time</a:t>
            </a:r>
            <a:r>
              <a:rPr lang="en-US" altLang="en-US" sz="1000" dirty="0">
                <a:latin typeface="Arial" panose="020B0604020202020204" pitchFamily="34" charset="0"/>
              </a:rPr>
              <a:t> (</a:t>
            </a:r>
            <a:r>
              <a:rPr kumimoji="0" lang="en-US" altLang="en-US" sz="1000" b="0" i="0" u="none" strike="noStrike" cap="none" normalizeH="0" baseline="0" dirty="0">
                <a:ln>
                  <a:noFill/>
                </a:ln>
                <a:solidFill>
                  <a:schemeClr val="tx1"/>
                </a:solidFill>
                <a:effectLst/>
                <a:latin typeface="Arial" panose="020B0604020202020204" pitchFamily="34" charset="0"/>
              </a:rPr>
              <a:t>47 minutes). Despite fewer patients compared to Monday, wait times are still long, suggesting potential midweek resource gaps.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C17DB3E0-CD30-DF73-80EF-2074B0EA3B17}"/>
              </a:ext>
            </a:extLst>
          </p:cNvPr>
          <p:cNvSpPr txBox="1">
            <a:spLocks noChangeArrowheads="1"/>
          </p:cNvSpPr>
          <p:nvPr/>
        </p:nvSpPr>
        <p:spPr bwMode="auto">
          <a:xfrm>
            <a:off x="6096000" y="3352056"/>
            <a:ext cx="5825853"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en-US" altLang="en-US" sz="1000" b="1" dirty="0">
                <a:latin typeface="Arial" panose="020B0604020202020204" pitchFamily="34" charset="0"/>
              </a:rPr>
              <a:t>Key Improvement</a:t>
            </a:r>
          </a:p>
          <a:p>
            <a:pPr marL="0" indent="0" eaLnBrk="0" fontAlgn="base" hangingPunct="0">
              <a:lnSpc>
                <a:spcPct val="100000"/>
              </a:lnSpc>
              <a:spcBef>
                <a:spcPct val="0"/>
              </a:spcBef>
              <a:spcAft>
                <a:spcPct val="0"/>
              </a:spcAft>
              <a:buFontTx/>
              <a:buNone/>
            </a:pPr>
            <a:r>
              <a:rPr lang="en-US" altLang="en-US" sz="1000" b="1" dirty="0">
                <a:latin typeface="Arial" panose="020B0604020202020204" pitchFamily="34" charset="0"/>
              </a:rPr>
              <a:t>Encourage Off-Peak Appointments by </a:t>
            </a:r>
            <a:r>
              <a:rPr lang="en-US" altLang="en-US" sz="1000" dirty="0">
                <a:latin typeface="Arial" panose="020B0604020202020204" pitchFamily="34" charset="0"/>
              </a:rPr>
              <a:t>promote appointments on underutilized days like Sunday or Thursday.</a:t>
            </a:r>
            <a:r>
              <a:rPr lang="en-US" altLang="en-US" sz="1000" b="1" dirty="0">
                <a:latin typeface="Arial" panose="020B0604020202020204" pitchFamily="34" charset="0"/>
              </a:rPr>
              <a:t> Flexible Scheduling </a:t>
            </a:r>
            <a:r>
              <a:rPr lang="en-US" altLang="en-US" sz="1000" dirty="0">
                <a:latin typeface="Arial" panose="020B0604020202020204" pitchFamily="34" charset="0"/>
              </a:rPr>
              <a:t>can be smart movement for consider expanding operational hours on peak days (Monday, Tuesday). </a:t>
            </a:r>
            <a:r>
              <a:rPr lang="en-US" altLang="en-US" sz="1000" b="1" dirty="0">
                <a:latin typeface="Arial" panose="020B0604020202020204" pitchFamily="34" charset="0"/>
              </a:rPr>
              <a:t>Adjust Staffing Levels</a:t>
            </a:r>
            <a:r>
              <a:rPr lang="en-US" altLang="en-US" sz="1000" dirty="0">
                <a:latin typeface="Arial" panose="020B0604020202020204" pitchFamily="34" charset="0"/>
              </a:rPr>
              <a:t>, especially on Peak Day Staffing by increase staffing levels on high-volume days (Monday and Wednesday). </a:t>
            </a:r>
            <a:r>
              <a:rPr lang="en-US" altLang="en-US" sz="1000" b="1" dirty="0">
                <a:latin typeface="Arial" panose="020B0604020202020204" pitchFamily="34" charset="0"/>
              </a:rPr>
              <a:t>Use real-time patient </a:t>
            </a:r>
            <a:r>
              <a:rPr lang="en-US" altLang="en-US" sz="1000" dirty="0">
                <a:latin typeface="Arial" panose="020B0604020202020204" pitchFamily="34" charset="0"/>
              </a:rPr>
              <a:t>tracking to reallocate staff to busier areas</a:t>
            </a:r>
            <a:r>
              <a:rPr lang="en-US" altLang="en-US" sz="1000" b="1" dirty="0">
                <a:latin typeface="Arial" panose="020B0604020202020204" pitchFamily="34" charset="0"/>
              </a:rPr>
              <a:t>. Automated Check-In and Scheduling, </a:t>
            </a:r>
            <a:r>
              <a:rPr lang="en-US" altLang="en-US" sz="1000" dirty="0">
                <a:latin typeface="Arial" panose="020B0604020202020204" pitchFamily="34" charset="0"/>
              </a:rPr>
              <a:t>this can help reducing administrative delays and improve patient flows. </a:t>
            </a:r>
            <a:r>
              <a:rPr lang="en-US" altLang="en-US" sz="1000" b="1" dirty="0">
                <a:latin typeface="Arial" panose="020B0604020202020204" pitchFamily="34" charset="0"/>
              </a:rPr>
              <a:t>Queue Management </a:t>
            </a:r>
            <a:r>
              <a:rPr lang="en-US" altLang="en-US" sz="1000" dirty="0">
                <a:latin typeface="Arial" panose="020B0604020202020204" pitchFamily="34" charset="0"/>
              </a:rPr>
              <a:t>by  providing estimated wait times and notifications to patients to manage expectations.</a:t>
            </a:r>
            <a:r>
              <a:rPr lang="en-US" altLang="en-US" sz="1000" b="1" dirty="0">
                <a:latin typeface="Arial" panose="020B0604020202020204" pitchFamily="34" charset="0"/>
              </a:rPr>
              <a:t> Investigate operational inefficiencies </a:t>
            </a:r>
            <a:r>
              <a:rPr lang="en-US" altLang="en-US" sz="1000" dirty="0">
                <a:latin typeface="Arial" panose="020B0604020202020204" pitchFamily="34" charset="0"/>
              </a:rPr>
              <a:t>on Wednesdays despite moderate patient volume</a:t>
            </a:r>
            <a:r>
              <a:rPr lang="en-US" altLang="en-US" sz="1000" b="1" dirty="0">
                <a:latin typeface="Arial" panose="020B0604020202020204" pitchFamily="34" charset="0"/>
              </a:rPr>
              <a:t>. Training Programs </a:t>
            </a:r>
            <a:r>
              <a:rPr lang="en-US" altLang="en-US" sz="1000" dirty="0">
                <a:latin typeface="Arial" panose="020B0604020202020204" pitchFamily="34" charset="0"/>
              </a:rPr>
              <a:t>for staff to handle high patient volumes efficiently</a:t>
            </a:r>
            <a:r>
              <a:rPr lang="en-US" altLang="en-US" sz="1000" b="1" dirty="0">
                <a:latin typeface="Arial" panose="020B0604020202020204" pitchFamily="34" charset="0"/>
              </a:rPr>
              <a:t>. Conduct further analysis </a:t>
            </a:r>
            <a:r>
              <a:rPr lang="en-US" altLang="en-US" sz="1000" dirty="0">
                <a:latin typeface="Arial" panose="020B0604020202020204" pitchFamily="34" charset="0"/>
              </a:rPr>
              <a:t>to identify whether specific patient categories contribute to longer wait times.</a:t>
            </a:r>
          </a:p>
        </p:txBody>
      </p:sp>
      <p:pic>
        <p:nvPicPr>
          <p:cNvPr id="11" name="Picture 10">
            <a:extLst>
              <a:ext uri="{FF2B5EF4-FFF2-40B4-BE49-F238E27FC236}">
                <a16:creationId xmlns:a16="http://schemas.microsoft.com/office/drawing/2014/main" id="{8635257F-2C4B-FC13-5FCF-1917A742C08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277201" y="5137160"/>
            <a:ext cx="1644652" cy="1644652"/>
          </a:xfrm>
          <a:prstGeom prst="rect">
            <a:avLst/>
          </a:prstGeom>
        </p:spPr>
      </p:pic>
    </p:spTree>
    <p:extLst>
      <p:ext uri="{BB962C8B-B14F-4D97-AF65-F5344CB8AC3E}">
        <p14:creationId xmlns:p14="http://schemas.microsoft.com/office/powerpoint/2010/main" val="2969356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54EEA-0B9B-6707-8E45-8E966962A316}"/>
              </a:ext>
            </a:extLst>
          </p:cNvPr>
          <p:cNvSpPr>
            <a:spLocks noGrp="1"/>
          </p:cNvSpPr>
          <p:nvPr>
            <p:ph type="title"/>
          </p:nvPr>
        </p:nvSpPr>
        <p:spPr/>
        <p:txBody>
          <a:bodyPr/>
          <a:lstStyle/>
          <a:p>
            <a:r>
              <a:rPr lang="en-MY" dirty="0"/>
              <a:t>Wait Times Associated with Busy Periods</a:t>
            </a:r>
          </a:p>
        </p:txBody>
      </p:sp>
      <p:graphicFrame>
        <p:nvGraphicFramePr>
          <p:cNvPr id="4" name="Chart 3">
            <a:extLst>
              <a:ext uri="{FF2B5EF4-FFF2-40B4-BE49-F238E27FC236}">
                <a16:creationId xmlns:a16="http://schemas.microsoft.com/office/drawing/2014/main" id="{611F75BD-613D-9238-A666-7A3B1C483CD2}"/>
              </a:ext>
            </a:extLst>
          </p:cNvPr>
          <p:cNvGraphicFramePr>
            <a:graphicFrameLocks/>
          </p:cNvGraphicFramePr>
          <p:nvPr>
            <p:extLst>
              <p:ext uri="{D42A27DB-BD31-4B8C-83A1-F6EECF244321}">
                <p14:modId xmlns:p14="http://schemas.microsoft.com/office/powerpoint/2010/main" val="1852460216"/>
              </p:ext>
            </p:extLst>
          </p:nvPr>
        </p:nvGraphicFramePr>
        <p:xfrm>
          <a:off x="735471" y="1920082"/>
          <a:ext cx="9649500" cy="425688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97132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86A6669C-D1A0-A3F6-A169-D7F6323C0837}"/>
              </a:ext>
            </a:extLst>
          </p:cNvPr>
          <p:cNvSpPr>
            <a:spLocks noChangeArrowheads="1"/>
          </p:cNvSpPr>
          <p:nvPr/>
        </p:nvSpPr>
        <p:spPr bwMode="auto">
          <a:xfrm>
            <a:off x="938565" y="-443888"/>
            <a:ext cx="10314869" cy="7320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5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rPr>
              <a:t>Insights:</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500" b="1" i="0" u="none" strike="noStrike" cap="none" normalizeH="0" baseline="0" dirty="0">
                <a:ln>
                  <a:noFill/>
                </a:ln>
                <a:solidFill>
                  <a:schemeClr val="tx1"/>
                </a:solidFill>
                <a:effectLst/>
                <a:latin typeface="Arial" panose="020B0604020202020204" pitchFamily="34" charset="0"/>
              </a:rPr>
              <a:t>Morning Peak (8 AM - 10 AM):</a:t>
            </a: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Observation:</a:t>
            </a:r>
            <a:r>
              <a:rPr kumimoji="0" lang="en-US" altLang="en-US" sz="1500" b="0" i="0" u="none" strike="noStrike" cap="none" normalizeH="0" baseline="0" dirty="0">
                <a:ln>
                  <a:noFill/>
                </a:ln>
                <a:solidFill>
                  <a:schemeClr val="tx1"/>
                </a:solidFill>
                <a:effectLst/>
                <a:latin typeface="Arial" panose="020B0604020202020204" pitchFamily="34" charset="0"/>
              </a:rPr>
              <a:t> The highest patient volume (e.g., 4297 at 10 AM) coincides with the longest wait times (60 minutes at 10 AM and 53 minutes at 9 AM).</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Insight:</a:t>
            </a:r>
            <a:r>
              <a:rPr kumimoji="0" lang="en-US" altLang="en-US" sz="1500" b="0" i="0" u="none" strike="noStrike" cap="none" normalizeH="0" baseline="0" dirty="0">
                <a:ln>
                  <a:noFill/>
                </a:ln>
                <a:solidFill>
                  <a:schemeClr val="tx1"/>
                </a:solidFill>
                <a:effectLst/>
                <a:latin typeface="Arial" panose="020B0604020202020204" pitchFamily="34" charset="0"/>
              </a:rPr>
              <a:t> This suggests that the hospital is overwhelmed during the early morning due to a combination of high patient influx and possibly insufficient staffing or operational inefficiencies.</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1500" b="1" i="0" u="none" strike="noStrike" cap="none" normalizeH="0" baseline="0" dirty="0">
                <a:ln>
                  <a:noFill/>
                </a:ln>
                <a:solidFill>
                  <a:schemeClr val="tx1"/>
                </a:solidFill>
                <a:effectLst/>
                <a:latin typeface="Arial" panose="020B0604020202020204" pitchFamily="34" charset="0"/>
              </a:rPr>
              <a:t>Late Afternoon Drop (12 PM - 5 PM):</a:t>
            </a: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Observation:</a:t>
            </a:r>
            <a:r>
              <a:rPr kumimoji="0" lang="en-US" altLang="en-US" sz="1500" b="0" i="0" u="none" strike="noStrike" cap="none" normalizeH="0" baseline="0" dirty="0">
                <a:ln>
                  <a:noFill/>
                </a:ln>
                <a:solidFill>
                  <a:schemeClr val="tx1"/>
                </a:solidFill>
                <a:effectLst/>
                <a:latin typeface="Arial" panose="020B0604020202020204" pitchFamily="34" charset="0"/>
              </a:rPr>
              <a:t> Patient volume and wait times significantly decrease after 12 PM (e.g., only 1249 patients and a 25-minute wait at 5 PM).</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Insight:</a:t>
            </a:r>
            <a:r>
              <a:rPr kumimoji="0" lang="en-US" altLang="en-US" sz="1500" b="0" i="0" u="none" strike="noStrike" cap="none" normalizeH="0" baseline="0" dirty="0">
                <a:ln>
                  <a:noFill/>
                </a:ln>
                <a:solidFill>
                  <a:schemeClr val="tx1"/>
                </a:solidFill>
                <a:effectLst/>
                <a:latin typeface="Arial" panose="020B0604020202020204" pitchFamily="34" charset="0"/>
              </a:rPr>
              <a:t> This indicates potential underutilization of resources during these hours. Staffing levels might not be optimized for this lower patient load.</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1500" b="1" i="0" u="none" strike="noStrike" cap="none" normalizeH="0" baseline="0" dirty="0">
                <a:ln>
                  <a:noFill/>
                </a:ln>
                <a:solidFill>
                  <a:schemeClr val="tx1"/>
                </a:solidFill>
                <a:effectLst/>
                <a:latin typeface="Arial" panose="020B0604020202020204" pitchFamily="34" charset="0"/>
              </a:rPr>
              <a:t>Evening Inefficiencies (6 PM - 10 PM):</a:t>
            </a: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Observation:</a:t>
            </a:r>
            <a:r>
              <a:rPr kumimoji="0" lang="en-US" altLang="en-US" sz="1500" b="0" i="0" u="none" strike="noStrike" cap="none" normalizeH="0" baseline="0" dirty="0">
                <a:ln>
                  <a:noFill/>
                </a:ln>
                <a:solidFill>
                  <a:schemeClr val="tx1"/>
                </a:solidFill>
                <a:effectLst/>
                <a:latin typeface="Arial" panose="020B0604020202020204" pitchFamily="34" charset="0"/>
              </a:rPr>
              <a:t> Despite lower patient volumes in the evening (e.g., 426 patients at 6 PM), the wait times remain relatively high (28-38 minutes).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Insight:</a:t>
            </a:r>
            <a:r>
              <a:rPr kumimoji="0" lang="en-US" altLang="en-US" sz="1500" b="0" i="0" u="none" strike="noStrike" cap="none" normalizeH="0" baseline="0" dirty="0">
                <a:ln>
                  <a:noFill/>
                </a:ln>
                <a:solidFill>
                  <a:schemeClr val="tx1"/>
                </a:solidFill>
                <a:effectLst/>
                <a:latin typeface="Arial" panose="020B0604020202020204" pitchFamily="34" charset="0"/>
              </a:rPr>
              <a:t> This could reflect reduced staff availability or slower processes during evening shifts.</a:t>
            </a: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en-US" altLang="en-US" sz="1500" b="1" i="0" u="none" strike="noStrike" cap="none" normalizeH="0" baseline="0" dirty="0">
                <a:ln>
                  <a:noFill/>
                </a:ln>
                <a:solidFill>
                  <a:schemeClr val="tx1"/>
                </a:solidFill>
                <a:effectLst/>
                <a:latin typeface="Arial" panose="020B0604020202020204" pitchFamily="34" charset="0"/>
              </a:rPr>
              <a:t>Late-Night Operations (10 PM - 12 AM):</a:t>
            </a: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Observation:</a:t>
            </a:r>
            <a:r>
              <a:rPr kumimoji="0" lang="en-US" altLang="en-US" sz="1500" b="0" i="0" u="none" strike="noStrike" cap="none" normalizeH="0" baseline="0" dirty="0">
                <a:ln>
                  <a:noFill/>
                </a:ln>
                <a:solidFill>
                  <a:schemeClr val="tx1"/>
                </a:solidFill>
                <a:effectLst/>
                <a:latin typeface="Arial" panose="020B0604020202020204" pitchFamily="34" charset="0"/>
              </a:rPr>
              <a:t> Both patient volumes and wait times are minimal late at night (e.g., 32 patients and 13-minute wait at 11 PM).</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500" b="1" i="0" u="none" strike="noStrike" cap="none" normalizeH="0" baseline="0" dirty="0">
                <a:ln>
                  <a:noFill/>
                </a:ln>
                <a:solidFill>
                  <a:schemeClr val="tx1"/>
                </a:solidFill>
                <a:effectLst/>
                <a:latin typeface="Arial" panose="020B0604020202020204" pitchFamily="34" charset="0"/>
              </a:rPr>
              <a:t>Insight:</a:t>
            </a:r>
            <a:r>
              <a:rPr kumimoji="0" lang="en-US" altLang="en-US" sz="1500" b="0" i="0" u="none" strike="noStrike" cap="none" normalizeH="0" baseline="0" dirty="0">
                <a:ln>
                  <a:noFill/>
                </a:ln>
                <a:solidFill>
                  <a:schemeClr val="tx1"/>
                </a:solidFill>
                <a:effectLst/>
                <a:latin typeface="Arial" panose="020B0604020202020204" pitchFamily="34" charset="0"/>
              </a:rPr>
              <a:t> This aligns with lower demand but shows minimal wait times when operations are less strained.</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543105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1761</Words>
  <Application>Microsoft Office PowerPoint</Application>
  <PresentationFormat>Widescreen</PresentationFormat>
  <Paragraphs>104</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Hospital Waiting Time Analysis</vt:lpstr>
      <vt:lpstr>Problem Statement</vt:lpstr>
      <vt:lpstr>Task</vt:lpstr>
      <vt:lpstr>Analysis </vt:lpstr>
      <vt:lpstr>Objectives </vt:lpstr>
      <vt:lpstr>Who is Waiting the Longest?</vt:lpstr>
      <vt:lpstr>What day of Week are Affected?</vt:lpstr>
      <vt:lpstr>Wait Times Associated with Busy Periods</vt:lpstr>
      <vt:lpstr>PowerPoint Presentation</vt:lpstr>
      <vt:lpstr>PowerPoint Presentation</vt:lpstr>
      <vt:lpstr>Where do We Need Staff?</vt:lpstr>
      <vt:lpstr>Recommendations</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Haziq Zaaran</dc:creator>
  <cp:lastModifiedBy>Haziq Zaaran</cp:lastModifiedBy>
  <cp:revision>3</cp:revision>
  <dcterms:created xsi:type="dcterms:W3CDTF">2025-01-08T09:00:04Z</dcterms:created>
  <dcterms:modified xsi:type="dcterms:W3CDTF">2025-01-08T09:17:32Z</dcterms:modified>
</cp:coreProperties>
</file>